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31A078-DD6E-434C-80C9-2EDE7B6CC5F0}" type="datetimeFigureOut">
              <a:rPr lang="es-EC" smtClean="0"/>
              <a:t>9/10/2026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66E13-BFEB-4268-8E20-70CB89A4B377}" type="slidenum">
              <a:rPr lang="es-EC" smtClean="0"/>
              <a:t>‹Nº›</a:t>
            </a:fld>
            <a:endParaRPr lang="es-EC"/>
          </a:p>
        </p:txBody>
      </p:sp>
    </p:spTree>
    <p:extLst>
      <p:ext uri="{BB962C8B-B14F-4D97-AF65-F5344CB8AC3E}">
        <p14:creationId xmlns:p14="http://schemas.microsoft.com/office/powerpoint/2010/main" val="4082084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1 / 10 · Cover · 15 s</a:t>
            </a:r>
          </a:p>
          <a:p>
            <a:r>
              <a:rPr lang="en-US"/>
              <a:t>This is the History of Gastronomy practice tutor. We are Pablo Cruz Molina, from U T E, and Cristhian Peñarreta Quezada, from U T P L. It answers only from the course material, and it says so when it cannot.</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1</a:t>
            </a:fld>
            <a:endParaRPr lang="es-EC"/>
          </a:p>
        </p:txBody>
      </p:sp>
    </p:spTree>
    <p:extLst>
      <p:ext uri="{BB962C8B-B14F-4D97-AF65-F5344CB8AC3E}">
        <p14:creationId xmlns:p14="http://schemas.microsoft.com/office/powerpoint/2010/main" val="2569748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2 / 10 · The problem · 35 s</a:t>
            </a:r>
          </a:p>
          <a:p>
            <a:r>
              <a:rPr lang="en-US"/>
              <a:t>In the Gastronomic Foundations course, students review the history of cooking outside class hours. That is exactly when most of their questions come up. A student asks a general chatbot what garum was. The answer sounds very confident, but it gives no source at all. Sometimes it includes facts the course does not teach. The teacher cannot review every single conversation that happens. The student does not know what to trust. The problem is independent practice with no evidence that anyone can check.</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2</a:t>
            </a:fld>
            <a:endParaRPr lang="es-EC"/>
          </a:p>
        </p:txBody>
      </p:sp>
    </p:spTree>
    <p:extLst>
      <p:ext uri="{BB962C8B-B14F-4D97-AF65-F5344CB8AC3E}">
        <p14:creationId xmlns:p14="http://schemas.microsoft.com/office/powerpoint/2010/main" val="3547384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3 / 10 · The tool · 30 s</a:t>
            </a:r>
          </a:p>
          <a:p>
            <a:r>
              <a:rPr lang="en-US"/>
              <a:t>The tutor is used by the students of the course, in the browser and without signing up. It receives a written question or an answer to the initial assessment. It returns a short explanation, the citation of the fragment that supports it, and a follow up question. It is based on guide twenty four of the course, Course chatbot or tutor. The teacher controls all of its content through five short text fragments.</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3</a:t>
            </a:fld>
            <a:endParaRPr lang="es-EC"/>
          </a:p>
        </p:txBody>
      </p:sp>
    </p:spTree>
    <p:extLst>
      <p:ext uri="{BB962C8B-B14F-4D97-AF65-F5344CB8AC3E}">
        <p14:creationId xmlns:p14="http://schemas.microsoft.com/office/powerpoint/2010/main" val="294426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4 / 10 · How it works · 40 s</a:t>
            </a:r>
          </a:p>
          <a:p>
            <a:r>
              <a:rPr lang="en-US"/>
              <a:t>It works in four steps. First the teacher writes the fragments, P one to P five, from the course material. Then the student types a question. The engine looks for the fragment that covers the terms of the question. If coverage is low, it does not answer and refers the student to the teacher. If two fragments tie, it asks the student for clarification. We built this engine with Claude, an A I. Today it does not call any live model, so every answer can be reviewed. The teacher always decides what goes into the fragments.</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4</a:t>
            </a:fld>
            <a:endParaRPr lang="es-EC"/>
          </a:p>
        </p:txBody>
      </p:sp>
    </p:spTree>
    <p:extLst>
      <p:ext uri="{BB962C8B-B14F-4D97-AF65-F5344CB8AC3E}">
        <p14:creationId xmlns:p14="http://schemas.microsoft.com/office/powerpoint/2010/main" val="2625007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5 / 10 · Evidence · 35 s</a:t>
            </a:r>
          </a:p>
          <a:p>
            <a:r>
              <a:rPr lang="en-US"/>
              <a:t>We tested the tutor ourselves. Twenty two out of twenty two automated cases give the expected result with the real data. The ten test questions include six answerable ones, two ambiguous ones and two that are out of scope. In the six answerable questions, it cites the right fragment. In the ambiguous ones, it asks for clarification. In the out of scope ones, it does not make anything up. It also resists a fragment with a hidden instruction. We have not yet tested it with real students.</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5</a:t>
            </a:fld>
            <a:endParaRPr lang="es-EC"/>
          </a:p>
        </p:txBody>
      </p:sp>
    </p:spTree>
    <p:extLst>
      <p:ext uri="{BB962C8B-B14F-4D97-AF65-F5344CB8AC3E}">
        <p14:creationId xmlns:p14="http://schemas.microsoft.com/office/powerpoint/2010/main" val="1720714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6 / 10 · Limits and responsible use · 25 s</a:t>
            </a:r>
          </a:p>
          <a:p>
            <a:r>
              <a:rPr lang="en-US"/>
              <a:t>The tutor does not replace the teacher and does not solve graded assignments. It neither asks for nor stores personal data. It only remembers the language and the theme in the browser. If it does not recognize a synonym, it refers the student to the teacher. The next step is to bring it into the Moodle classroom and to connect Claude through our own server.</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6</a:t>
            </a:fld>
            <a:endParaRPr lang="es-EC"/>
          </a:p>
        </p:txBody>
      </p:sp>
    </p:spTree>
    <p:extLst>
      <p:ext uri="{BB962C8B-B14F-4D97-AF65-F5344CB8AC3E}">
        <p14:creationId xmlns:p14="http://schemas.microsoft.com/office/powerpoint/2010/main" val="3716634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7 / 10 · Demo · Input · 30 s</a:t>
            </a:r>
          </a:p>
          <a:p>
            <a:r>
              <a:rPr lang="en-US"/>
              <a:t>Let us look at the tool. It works in Spanish and in English, and the language switches with one click. This is the start screen of the tutor. The student chooses between the initial assessment and free tutoring. At the bottom, the student types a question in their own words. Higher up on the page, each topic has its own card. There is no sign up and no personal data. So the student starts in a few seconds.</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7</a:t>
            </a:fld>
            <a:endParaRPr lang="es-EC"/>
          </a:p>
        </p:txBody>
      </p:sp>
    </p:spTree>
    <p:extLst>
      <p:ext uri="{BB962C8B-B14F-4D97-AF65-F5344CB8AC3E}">
        <p14:creationId xmlns:p14="http://schemas.microsoft.com/office/powerpoint/2010/main" val="2200665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8 / 10 · Demo · Result · 35 s</a:t>
            </a:r>
          </a:p>
          <a:p>
            <a:r>
              <a:rPr lang="en-US"/>
              <a:t>This is the central result. The student asked what garum was. Look first at the citation, P two, next to the answer. It shows the fragment that supports it. The explanation uses the sentences of the material itself. At the end, a follow up question checks what the student learned. The section called Source opens the full text of the fragment. In this way, the student can verify every statement, and the teacher knows exactly where each answer came from.</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8</a:t>
            </a:fld>
            <a:endParaRPr lang="es-EC"/>
          </a:p>
        </p:txBody>
      </p:sp>
    </p:spTree>
    <p:extLst>
      <p:ext uri="{BB962C8B-B14F-4D97-AF65-F5344CB8AC3E}">
        <p14:creationId xmlns:p14="http://schemas.microsoft.com/office/powerpoint/2010/main" val="4114440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9 / 10 · Demo · Review and delivery · 30 s</a:t>
            </a:r>
          </a:p>
          <a:p>
            <a:r>
              <a:rPr lang="en-US"/>
              <a:t>This is where the behavior is reviewed. It is the acceptance test page, which is in Spanish. It runs twenty two cases against the engine with the real course materials. Today all twenty two are green. Each row shows the question, the expected result and the actual result. The teacher opens this page after every change to the fragments. If a test fails, use stops, and the team reviews the problem before publishing again.</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9</a:t>
            </a:fld>
            <a:endParaRPr lang="es-EC"/>
          </a:p>
        </p:txBody>
      </p:sp>
    </p:spTree>
    <p:extLst>
      <p:ext uri="{BB962C8B-B14F-4D97-AF65-F5344CB8AC3E}">
        <p14:creationId xmlns:p14="http://schemas.microsoft.com/office/powerpoint/2010/main" val="1383654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Slide 10 / 10 · Closing · 25 s</a:t>
            </a:r>
          </a:p>
          <a:p>
            <a:r>
              <a:rPr lang="en-US"/>
              <a:t>With this tutor, students can practice at any hour without losing the support of the course. The teacher keeps control of the content. Our next step is to test it with a real group and measure the results. The link to the project is on the screen. We invite you to adapt it to your own course. Thank you for your attention.</a:t>
            </a:r>
            <a:endParaRPr lang="es-EC"/>
          </a:p>
        </p:txBody>
      </p:sp>
      <p:sp>
        <p:nvSpPr>
          <p:cNvPr id="4" name="Marcador de número de diapositiva 3"/>
          <p:cNvSpPr>
            <a:spLocks noGrp="1"/>
          </p:cNvSpPr>
          <p:nvPr>
            <p:ph type="sldNum" sz="quarter" idx="5"/>
          </p:nvPr>
        </p:nvSpPr>
        <p:spPr/>
        <p:txBody>
          <a:bodyPr/>
          <a:lstStyle/>
          <a:p>
            <a:fld id="{01D66E13-BFEB-4268-8E20-70CB89A4B377}" type="slidenum">
              <a:rPr lang="es-EC" smtClean="0"/>
              <a:t>10</a:t>
            </a:fld>
            <a:endParaRPr lang="es-EC"/>
          </a:p>
        </p:txBody>
      </p:sp>
    </p:spTree>
    <p:extLst>
      <p:ext uri="{BB962C8B-B14F-4D97-AF65-F5344CB8AC3E}">
        <p14:creationId xmlns:p14="http://schemas.microsoft.com/office/powerpoint/2010/main" val="1656850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4DE3D-82CB-40FE-B02D-DB9243D63CB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91D68938-954E-4A8E-A812-2F1D5BF9ED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EE3237E1-0430-4AD6-9571-FEB959DD2A41}"/>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5" name="Marcador de pie de página 4">
            <a:extLst>
              <a:ext uri="{FF2B5EF4-FFF2-40B4-BE49-F238E27FC236}">
                <a16:creationId xmlns:a16="http://schemas.microsoft.com/office/drawing/2014/main" id="{4A891CCC-5C5B-4BF0-AA20-C835D36C46C2}"/>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D0573880-0D1F-4C27-B05E-A321057A1C56}"/>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1129998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785EB0-752B-406A-A63A-CD2AA68563C7}"/>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45723DCA-1701-4241-98EC-FD3B5B5BE8C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5497631E-57DA-4A3A-9723-67AD44CA8047}"/>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5" name="Marcador de pie de página 4">
            <a:extLst>
              <a:ext uri="{FF2B5EF4-FFF2-40B4-BE49-F238E27FC236}">
                <a16:creationId xmlns:a16="http://schemas.microsoft.com/office/drawing/2014/main" id="{A01FD985-AC50-45CA-BDEF-D923ADCD1E5F}"/>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7ADEBF27-0899-453D-B47E-72C8EE97CAF7}"/>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980487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E1FB0F-797A-4AC4-ABC3-7DBA59BDE5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A180A73A-E456-40A6-9AE9-0867F33AE3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48F966F-D1CE-45DF-B0EF-55E74C80FA52}"/>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5" name="Marcador de pie de página 4">
            <a:extLst>
              <a:ext uri="{FF2B5EF4-FFF2-40B4-BE49-F238E27FC236}">
                <a16:creationId xmlns:a16="http://schemas.microsoft.com/office/drawing/2014/main" id="{42EB6BC1-9F7C-40FC-BABB-B89F63138F30}"/>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EBDA595A-E4B2-4AB1-B1C2-D24BE8C4C8AF}"/>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332599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4D0B45-934A-431C-B787-9545DF29FB3F}"/>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D2D67D3F-E535-44BD-BBBC-A10D3B9A3B7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0B20F839-2E95-4189-99F2-3E7F2914A79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D59F3B62-D1FB-4C1F-BBED-76912EF64371}"/>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6" name="Marcador de pie de página 5">
            <a:extLst>
              <a:ext uri="{FF2B5EF4-FFF2-40B4-BE49-F238E27FC236}">
                <a16:creationId xmlns:a16="http://schemas.microsoft.com/office/drawing/2014/main" id="{671432CC-6D51-4CDE-96C5-F6213A37153D}"/>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D1F767D5-F0B3-4734-A96A-B7AA136B093B}"/>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595388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D383C9-FD2B-4BC6-981C-67B97A6E35A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1BB60AA-FE61-4341-96A4-700EB14630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CA0B8FF-19C5-47F2-B0DB-0CB5D5B9A0A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56838F80-3F97-4B2E-98D9-A73CCB4815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B136882-7752-47DB-BD41-FF424AE0D7C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83BC514D-DAA5-4E5B-833E-5BA098452689}"/>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8" name="Marcador de pie de página 7">
            <a:extLst>
              <a:ext uri="{FF2B5EF4-FFF2-40B4-BE49-F238E27FC236}">
                <a16:creationId xmlns:a16="http://schemas.microsoft.com/office/drawing/2014/main" id="{9B42962C-C834-4AF6-BE52-B26A999D9AC0}"/>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3D88EECA-E9DB-4471-9631-32A9B471C9B3}"/>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2831013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4567C-FDA0-421E-ADE0-3FDB31459F1F}"/>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9413A447-6ADE-4193-BBBE-918B97F9CDD1}"/>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4" name="Marcador de pie de página 3">
            <a:extLst>
              <a:ext uri="{FF2B5EF4-FFF2-40B4-BE49-F238E27FC236}">
                <a16:creationId xmlns:a16="http://schemas.microsoft.com/office/drawing/2014/main" id="{2F87753B-FA22-4470-B400-B32278FCF63C}"/>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448FC5D6-7678-454D-8498-B9DAB1743F1F}"/>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519616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30477FF-44B3-4F2F-A6CF-E500202567AD}"/>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3" name="Marcador de pie de página 2">
            <a:extLst>
              <a:ext uri="{FF2B5EF4-FFF2-40B4-BE49-F238E27FC236}">
                <a16:creationId xmlns:a16="http://schemas.microsoft.com/office/drawing/2014/main" id="{7552932A-B23C-4F53-9D45-4399B49F948B}"/>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25BAD3F8-0AC1-4FF8-90FA-0CF5B941B4E8}"/>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4154517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3CD2CC-BB88-4EB9-B340-7FDB94B2B2E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9C2AB01C-17A8-4DAE-A9D3-0E03337C7A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865B53AA-063D-483A-BF84-2FD4BE689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7C47FB2-16F4-44DA-9A02-23C493AD4504}"/>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6" name="Marcador de pie de página 5">
            <a:extLst>
              <a:ext uri="{FF2B5EF4-FFF2-40B4-BE49-F238E27FC236}">
                <a16:creationId xmlns:a16="http://schemas.microsoft.com/office/drawing/2014/main" id="{BB122E14-24C7-4ED6-9AF7-C887B250A2AF}"/>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7290DF45-F989-438A-8C71-4F3CFF470C6F}"/>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335543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7180DA-7DC8-4B4E-9B31-7380F5424D3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F5BBE71D-D5BE-45CE-A6E9-EE051416AC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3D948255-D399-493B-9AEB-6282A556E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E5D1E7D-8524-49D9-8C92-986D449BBD35}"/>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6" name="Marcador de pie de página 5">
            <a:extLst>
              <a:ext uri="{FF2B5EF4-FFF2-40B4-BE49-F238E27FC236}">
                <a16:creationId xmlns:a16="http://schemas.microsoft.com/office/drawing/2014/main" id="{63C2348A-8470-483F-80A5-4E31AB4E8F51}"/>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91C48B59-0DDC-424B-B436-5C6490758E68}"/>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283832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9D405B-B622-499F-84E9-E97394B3B81D}"/>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BF00D460-4D1C-49B2-9A4F-2E705169938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3EBA9AE5-4FDC-4F52-91BA-730FB4FE9699}"/>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5" name="Marcador de pie de página 4">
            <a:extLst>
              <a:ext uri="{FF2B5EF4-FFF2-40B4-BE49-F238E27FC236}">
                <a16:creationId xmlns:a16="http://schemas.microsoft.com/office/drawing/2014/main" id="{34598164-B81F-49BB-ABC1-42D728386FAA}"/>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32ECF7A0-71CD-4F26-9DEA-E15377B0AC10}"/>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2565461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D8FA11B-612C-4E90-A5A2-CEADEEACFD7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E785EEFC-5E8A-4D93-BD90-4772E355443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D1DC3BEB-968E-44FA-9FA4-81FDFFEC8541}"/>
              </a:ext>
            </a:extLst>
          </p:cNvPr>
          <p:cNvSpPr>
            <a:spLocks noGrp="1"/>
          </p:cNvSpPr>
          <p:nvPr>
            <p:ph type="dt" sz="half" idx="10"/>
          </p:nvPr>
        </p:nvSpPr>
        <p:spPr/>
        <p:txBody>
          <a:bodyPr/>
          <a:lstStyle/>
          <a:p>
            <a:fld id="{29AFE8E4-2E3A-4218-8A4F-0EAA31043714}" type="datetimeFigureOut">
              <a:rPr lang="es-EC" smtClean="0"/>
              <a:t>9/10/2026</a:t>
            </a:fld>
            <a:endParaRPr lang="es-EC"/>
          </a:p>
        </p:txBody>
      </p:sp>
      <p:sp>
        <p:nvSpPr>
          <p:cNvPr id="5" name="Marcador de pie de página 4">
            <a:extLst>
              <a:ext uri="{FF2B5EF4-FFF2-40B4-BE49-F238E27FC236}">
                <a16:creationId xmlns:a16="http://schemas.microsoft.com/office/drawing/2014/main" id="{ECAD0D4A-BAAE-4527-B36F-052194A2A189}"/>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F8D08268-7748-4369-9390-2B2271D23FF7}"/>
              </a:ext>
            </a:extLst>
          </p:cNvPr>
          <p:cNvSpPr>
            <a:spLocks noGrp="1"/>
          </p:cNvSpPr>
          <p:nvPr>
            <p:ph type="sldNum" sz="quarter" idx="12"/>
          </p:nvPr>
        </p:nvSpPr>
        <p:spPr/>
        <p:txBody>
          <a:bodyPr/>
          <a:lstStyle/>
          <a:p>
            <a:fld id="{4A591251-C2FC-4997-8877-F42CCF6C8AFC}" type="slidenum">
              <a:rPr lang="es-EC" smtClean="0"/>
              <a:t>‹Nº›</a:t>
            </a:fld>
            <a:endParaRPr lang="es-EC"/>
          </a:p>
        </p:txBody>
      </p:sp>
    </p:spTree>
    <p:extLst>
      <p:ext uri="{BB962C8B-B14F-4D97-AF65-F5344CB8AC3E}">
        <p14:creationId xmlns:p14="http://schemas.microsoft.com/office/powerpoint/2010/main" val="3665603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F00F40A-DE4B-4706-ADFC-C54B0767D8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AE76CC5A-F866-487E-8FA0-34D541E80B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EDC96A3C-C7AA-459B-86C0-A141B05DFC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AFE8E4-2E3A-4218-8A4F-0EAA31043714}" type="datetimeFigureOut">
              <a:rPr lang="es-EC" smtClean="0"/>
              <a:t>9/10/2026</a:t>
            </a:fld>
            <a:endParaRPr lang="es-EC"/>
          </a:p>
        </p:txBody>
      </p:sp>
      <p:sp>
        <p:nvSpPr>
          <p:cNvPr id="5" name="Marcador de pie de página 4">
            <a:extLst>
              <a:ext uri="{FF2B5EF4-FFF2-40B4-BE49-F238E27FC236}">
                <a16:creationId xmlns:a16="http://schemas.microsoft.com/office/drawing/2014/main" id="{1EB20B37-164F-4F31-A925-C701B5600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A7FA829C-2557-4024-A11F-C924F31B31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91251-C2FC-4997-8877-F42CCF6C8AFC}" type="slidenum">
              <a:rPr lang="es-EC" smtClean="0"/>
              <a:t>‹Nº›</a:t>
            </a:fld>
            <a:endParaRPr lang="es-EC"/>
          </a:p>
        </p:txBody>
      </p:sp>
    </p:spTree>
    <p:extLst>
      <p:ext uri="{BB962C8B-B14F-4D97-AF65-F5344CB8AC3E}">
        <p14:creationId xmlns:p14="http://schemas.microsoft.com/office/powerpoint/2010/main" val="3383682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020"/>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50DCB5B-254D-4291-8CF6-66F6667735C2}"/>
              </a:ext>
            </a:extLst>
          </p:cNvPr>
          <p:cNvSpPr/>
          <p:nvPr/>
        </p:nvSpPr>
        <p:spPr>
          <a:xfrm>
            <a:off x="609600" y="889000"/>
            <a:ext cx="101600" cy="2540000"/>
          </a:xfrm>
          <a:prstGeom prst="rect">
            <a:avLst/>
          </a:prstGeom>
          <a:solidFill>
            <a:srgbClr val="FFC629"/>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CuadroTexto 2">
            <a:extLst>
              <a:ext uri="{FF2B5EF4-FFF2-40B4-BE49-F238E27FC236}">
                <a16:creationId xmlns:a16="http://schemas.microsoft.com/office/drawing/2014/main" id="{0CFBB3F8-F0E1-4C58-BF29-466EF5796C16}"/>
              </a:ext>
            </a:extLst>
          </p:cNvPr>
          <p:cNvSpPr txBox="1"/>
          <p:nvPr/>
        </p:nvSpPr>
        <p:spPr>
          <a:xfrm>
            <a:off x="965200" y="812800"/>
            <a:ext cx="10414000" cy="369332"/>
          </a:xfrm>
          <a:prstGeom prst="rect">
            <a:avLst/>
          </a:prstGeom>
          <a:noFill/>
        </p:spPr>
        <p:txBody>
          <a:bodyPr vert="horz" wrap="square" lIns="0" tIns="0" rIns="0" bIns="0" rtlCol="0">
            <a:noAutofit/>
          </a:bodyPr>
          <a:lstStyle/>
          <a:p>
            <a:r>
              <a:rPr lang="en-US" sz="5000" b="1">
                <a:solidFill>
                  <a:srgbClr val="FFFFFF"/>
                </a:solidFill>
                <a:latin typeface="Georgia" panose="02040502050405020303" pitchFamily="18" charset="0"/>
              </a:rPr>
              <a:t>History of Gastronomy practice tutor</a:t>
            </a:r>
            <a:endParaRPr lang="es-EC" sz="5000" b="1">
              <a:solidFill>
                <a:srgbClr val="FFFFFF"/>
              </a:solidFill>
              <a:latin typeface="Georgia" panose="02040502050405020303" pitchFamily="18" charset="0"/>
            </a:endParaRPr>
          </a:p>
        </p:txBody>
      </p:sp>
      <p:sp>
        <p:nvSpPr>
          <p:cNvPr id="4" name="CuadroTexto 3">
            <a:extLst>
              <a:ext uri="{FF2B5EF4-FFF2-40B4-BE49-F238E27FC236}">
                <a16:creationId xmlns:a16="http://schemas.microsoft.com/office/drawing/2014/main" id="{FA44B867-1514-4EBA-B8EA-BB5864270258}"/>
              </a:ext>
            </a:extLst>
          </p:cNvPr>
          <p:cNvSpPr txBox="1"/>
          <p:nvPr/>
        </p:nvSpPr>
        <p:spPr>
          <a:xfrm>
            <a:off x="965200" y="2540000"/>
            <a:ext cx="10414000" cy="369332"/>
          </a:xfrm>
          <a:prstGeom prst="rect">
            <a:avLst/>
          </a:prstGeom>
          <a:noFill/>
        </p:spPr>
        <p:txBody>
          <a:bodyPr vert="horz" wrap="square" lIns="0" tIns="0" rIns="0" bIns="0" rtlCol="0">
            <a:noAutofit/>
          </a:bodyPr>
          <a:lstStyle/>
          <a:p>
            <a:r>
              <a:rPr lang="en-US" sz="2600">
                <a:solidFill>
                  <a:srgbClr val="FFC629"/>
                </a:solidFill>
                <a:latin typeface="Calibri" panose="020F0502020204030204" pitchFamily="34" charset="0"/>
              </a:rPr>
              <a:t>Answers only from the course material</a:t>
            </a:r>
            <a:endParaRPr lang="es-EC" sz="2600">
              <a:solidFill>
                <a:srgbClr val="FFC629"/>
              </a:solidFill>
              <a:latin typeface="Calibri" panose="020F0502020204030204" pitchFamily="34" charset="0"/>
            </a:endParaRPr>
          </a:p>
        </p:txBody>
      </p:sp>
      <p:sp>
        <p:nvSpPr>
          <p:cNvPr id="5" name="CuadroTexto 4">
            <a:extLst>
              <a:ext uri="{FF2B5EF4-FFF2-40B4-BE49-F238E27FC236}">
                <a16:creationId xmlns:a16="http://schemas.microsoft.com/office/drawing/2014/main" id="{C5538649-6650-49FF-93AB-C663269801CE}"/>
              </a:ext>
            </a:extLst>
          </p:cNvPr>
          <p:cNvSpPr txBox="1"/>
          <p:nvPr/>
        </p:nvSpPr>
        <p:spPr>
          <a:xfrm>
            <a:off x="965200" y="3429000"/>
            <a:ext cx="10414000" cy="369332"/>
          </a:xfrm>
          <a:prstGeom prst="rect">
            <a:avLst/>
          </a:prstGeom>
          <a:noFill/>
        </p:spPr>
        <p:txBody>
          <a:bodyPr vert="horz" wrap="square" lIns="0" tIns="0" rIns="0" bIns="0" rtlCol="0">
            <a:noAutofit/>
          </a:bodyPr>
          <a:lstStyle/>
          <a:p>
            <a:r>
              <a:rPr lang="es-EC" sz="2200">
                <a:solidFill>
                  <a:srgbClr val="FFFFFF"/>
                </a:solidFill>
                <a:latin typeface="Calibri" panose="020F0502020204030204" pitchFamily="34" charset="0"/>
              </a:rPr>
              <a:t>Pablo Cruz Molina · Universidad UTE</a:t>
            </a:r>
          </a:p>
          <a:p>
            <a:r>
              <a:rPr lang="es-EC" sz="2200">
                <a:solidFill>
                  <a:srgbClr val="FFFFFF"/>
                </a:solidFill>
                <a:latin typeface="Calibri" panose="020F0502020204030204" pitchFamily="34" charset="0"/>
              </a:rPr>
              <a:t>Cristhian Fernando Peñarreta Quezada · UTPL</a:t>
            </a:r>
          </a:p>
        </p:txBody>
      </p:sp>
      <p:sp>
        <p:nvSpPr>
          <p:cNvPr id="6" name="CuadroTexto 5">
            <a:extLst>
              <a:ext uri="{FF2B5EF4-FFF2-40B4-BE49-F238E27FC236}">
                <a16:creationId xmlns:a16="http://schemas.microsoft.com/office/drawing/2014/main" id="{7C4FD43F-3C35-4217-ACBB-C00579E94231}"/>
              </a:ext>
            </a:extLst>
          </p:cNvPr>
          <p:cNvSpPr txBox="1"/>
          <p:nvPr/>
        </p:nvSpPr>
        <p:spPr>
          <a:xfrm>
            <a:off x="965200" y="4445000"/>
            <a:ext cx="10414000" cy="381000"/>
          </a:xfrm>
          <a:prstGeom prst="rect">
            <a:avLst/>
          </a:prstGeom>
          <a:noFill/>
        </p:spPr>
        <p:txBody>
          <a:bodyPr vert="horz" wrap="square" lIns="0" tIns="0" rIns="0" bIns="0" rtlCol="0">
            <a:noAutofit/>
          </a:bodyPr>
          <a:lstStyle/>
          <a:p>
            <a:r>
              <a:rPr lang="es-EC" sz="2000">
                <a:solidFill>
                  <a:srgbClr val="C9CCE0"/>
                </a:solidFill>
                <a:latin typeface="Calibri" panose="020F0502020204030204" pitchFamily="34" charset="0"/>
              </a:rPr>
              <a:t>Guide 24 · Course chatbot or tutor</a:t>
            </a:r>
          </a:p>
        </p:txBody>
      </p:sp>
      <p:sp>
        <p:nvSpPr>
          <p:cNvPr id="7" name="CuadroTexto 6">
            <a:extLst>
              <a:ext uri="{FF2B5EF4-FFF2-40B4-BE49-F238E27FC236}">
                <a16:creationId xmlns:a16="http://schemas.microsoft.com/office/drawing/2014/main" id="{56257982-70FE-453D-8284-A6E7A97D0548}"/>
              </a:ext>
            </a:extLst>
          </p:cNvPr>
          <p:cNvSpPr txBox="1"/>
          <p:nvPr/>
        </p:nvSpPr>
        <p:spPr>
          <a:xfrm>
            <a:off x="965200" y="5461000"/>
            <a:ext cx="10414000" cy="381000"/>
          </a:xfrm>
          <a:prstGeom prst="rect">
            <a:avLst/>
          </a:prstGeom>
          <a:noFill/>
        </p:spPr>
        <p:txBody>
          <a:bodyPr vert="horz" wrap="square" lIns="0" tIns="0" rIns="0" bIns="0" rtlCol="0">
            <a:noAutofit/>
          </a:bodyPr>
          <a:lstStyle/>
          <a:p>
            <a:r>
              <a:rPr lang="en-US" i="1">
                <a:solidFill>
                  <a:srgbClr val="FFC629"/>
                </a:solidFill>
                <a:latin typeface="Calibri" panose="020F0502020204030204" pitchFamily="34" charset="0"/>
              </a:rPr>
              <a:t>Narration generated with an AI voice (ElevenLabs) and reviewed by the authors</a:t>
            </a:r>
            <a:endParaRPr lang="es-EC" i="1">
              <a:solidFill>
                <a:srgbClr val="FFC629"/>
              </a:solidFill>
              <a:latin typeface="Calibri" panose="020F0502020204030204" pitchFamily="34" charset="0"/>
            </a:endParaRPr>
          </a:p>
        </p:txBody>
      </p:sp>
      <p:sp>
        <p:nvSpPr>
          <p:cNvPr id="8" name="CuadroTexto 7">
            <a:extLst>
              <a:ext uri="{FF2B5EF4-FFF2-40B4-BE49-F238E27FC236}">
                <a16:creationId xmlns:a16="http://schemas.microsoft.com/office/drawing/2014/main" id="{CF082989-B157-4FB8-9083-A4D3E1F562BC}"/>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C9CCE0"/>
                </a:solidFill>
                <a:latin typeface="Calibri" panose="020F0502020204030204" pitchFamily="34" charset="0"/>
              </a:rPr>
              <a:t>Vibe Coding CEDIA 2026 · Universidad UTE · UTPL</a:t>
            </a:r>
            <a:endParaRPr lang="es-EC" sz="1400">
              <a:solidFill>
                <a:srgbClr val="C9CCE0"/>
              </a:solidFill>
              <a:latin typeface="Calibri" panose="020F0502020204030204" pitchFamily="34" charset="0"/>
            </a:endParaRPr>
          </a:p>
        </p:txBody>
      </p:sp>
      <p:sp>
        <p:nvSpPr>
          <p:cNvPr id="9" name="CuadroTexto 8">
            <a:extLst>
              <a:ext uri="{FF2B5EF4-FFF2-40B4-BE49-F238E27FC236}">
                <a16:creationId xmlns:a16="http://schemas.microsoft.com/office/drawing/2014/main" id="{A08E8BBC-083B-40F1-B5DD-266D4ACA40F2}"/>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C9CCE0"/>
                </a:solidFill>
                <a:latin typeface="Calibri" panose="020F0502020204030204" pitchFamily="34" charset="0"/>
              </a:rPr>
              <a:t>1 / 10</a:t>
            </a:r>
          </a:p>
        </p:txBody>
      </p:sp>
    </p:spTree>
    <p:extLst>
      <p:ext uri="{BB962C8B-B14F-4D97-AF65-F5344CB8AC3E}">
        <p14:creationId xmlns:p14="http://schemas.microsoft.com/office/powerpoint/2010/main" val="1171941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54D8B45-2FC6-4C98-88F7-B7779B46BD0F}"/>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THE PROBLEM</a:t>
            </a:r>
          </a:p>
        </p:txBody>
      </p:sp>
      <p:sp>
        <p:nvSpPr>
          <p:cNvPr id="3" name="CuadroTexto 2">
            <a:extLst>
              <a:ext uri="{FF2B5EF4-FFF2-40B4-BE49-F238E27FC236}">
                <a16:creationId xmlns:a16="http://schemas.microsoft.com/office/drawing/2014/main" id="{72779F47-B136-4A6E-B3A7-8796E691D737}"/>
              </a:ext>
            </a:extLst>
          </p:cNvPr>
          <p:cNvSpPr txBox="1"/>
          <p:nvPr/>
        </p:nvSpPr>
        <p:spPr>
          <a:xfrm>
            <a:off x="609600" y="736600"/>
            <a:ext cx="10922000" cy="369332"/>
          </a:xfrm>
          <a:prstGeom prst="rect">
            <a:avLst/>
          </a:prstGeom>
          <a:noFill/>
        </p:spPr>
        <p:txBody>
          <a:bodyPr vert="horz" wrap="square" lIns="0" tIns="0" rIns="0" bIns="0" rtlCol="0">
            <a:noAutofit/>
          </a:bodyPr>
          <a:lstStyle/>
          <a:p>
            <a:r>
              <a:rPr lang="en-US" sz="3600" b="1">
                <a:solidFill>
                  <a:srgbClr val="1A1A2E"/>
                </a:solidFill>
                <a:latin typeface="Georgia" panose="02040502050405020303" pitchFamily="18" charset="0"/>
              </a:rPr>
              <a:t>Practicing alone, with no verifiable evidence</a:t>
            </a:r>
            <a:endParaRPr lang="es-EC" sz="3600" b="1">
              <a:solidFill>
                <a:srgbClr val="1A1A2E"/>
              </a:solidFill>
              <a:latin typeface="Georgia" panose="02040502050405020303" pitchFamily="18" charset="0"/>
            </a:endParaRPr>
          </a:p>
        </p:txBody>
      </p:sp>
      <p:sp>
        <p:nvSpPr>
          <p:cNvPr id="4" name="Rectángulo 3">
            <a:extLst>
              <a:ext uri="{FF2B5EF4-FFF2-40B4-BE49-F238E27FC236}">
                <a16:creationId xmlns:a16="http://schemas.microsoft.com/office/drawing/2014/main" id="{52B46DDB-4B3F-4CED-870C-E64493B9ED5A}"/>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CuadroTexto 4">
            <a:extLst>
              <a:ext uri="{FF2B5EF4-FFF2-40B4-BE49-F238E27FC236}">
                <a16:creationId xmlns:a16="http://schemas.microsoft.com/office/drawing/2014/main" id="{FF3F9EBC-F5B2-48A2-9B8D-19A55CA7F499}"/>
              </a:ext>
            </a:extLst>
          </p:cNvPr>
          <p:cNvSpPr txBox="1"/>
          <p:nvPr/>
        </p:nvSpPr>
        <p:spPr>
          <a:xfrm>
            <a:off x="609600" y="2159000"/>
            <a:ext cx="10922000" cy="369332"/>
          </a:xfrm>
          <a:prstGeom prst="rect">
            <a:avLst/>
          </a:prstGeom>
          <a:noFill/>
        </p:spPr>
        <p:txBody>
          <a:bodyPr vert="horz" wrap="square" lIns="0" tIns="0" rIns="0" bIns="0" rtlCol="0">
            <a:noAutofit/>
          </a:bodyPr>
          <a:lstStyle/>
          <a:p>
            <a:r>
              <a:rPr lang="en-US" sz="3400">
                <a:solidFill>
                  <a:srgbClr val="1A1A2E"/>
                </a:solidFill>
                <a:latin typeface="Georgia" panose="02040502050405020303" pitchFamily="18" charset="0"/>
              </a:rPr>
              <a:t>A general chatbot answers confidently, but without a source.</a:t>
            </a:r>
            <a:endParaRPr lang="es-EC" sz="3400">
              <a:solidFill>
                <a:srgbClr val="1A1A2E"/>
              </a:solidFill>
              <a:latin typeface="Georgia" panose="02040502050405020303" pitchFamily="18" charset="0"/>
            </a:endParaRPr>
          </a:p>
        </p:txBody>
      </p:sp>
      <p:sp>
        <p:nvSpPr>
          <p:cNvPr id="6" name="Rectángulo: esquinas redondeadas 5">
            <a:extLst>
              <a:ext uri="{FF2B5EF4-FFF2-40B4-BE49-F238E27FC236}">
                <a16:creationId xmlns:a16="http://schemas.microsoft.com/office/drawing/2014/main" id="{79EE1134-2422-4566-A9ED-B8D6E6E555CB}"/>
              </a:ext>
            </a:extLst>
          </p:cNvPr>
          <p:cNvSpPr/>
          <p:nvPr/>
        </p:nvSpPr>
        <p:spPr>
          <a:xfrm>
            <a:off x="609600" y="4064000"/>
            <a:ext cx="10922000" cy="1270000"/>
          </a:xfrm>
          <a:prstGeom prst="roundRect">
            <a:avLst/>
          </a:prstGeom>
          <a:solidFill>
            <a:srgbClr val="F4F3FB"/>
          </a:solidFill>
          <a:ln w="15875">
            <a:solidFill>
              <a:srgbClr val="0D94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Rectángulo 6">
            <a:extLst>
              <a:ext uri="{FF2B5EF4-FFF2-40B4-BE49-F238E27FC236}">
                <a16:creationId xmlns:a16="http://schemas.microsoft.com/office/drawing/2014/main" id="{31256CA3-62F2-422F-AB6D-732F7844A4F0}"/>
              </a:ext>
            </a:extLst>
          </p:cNvPr>
          <p:cNvSpPr/>
          <p:nvPr/>
        </p:nvSpPr>
        <p:spPr>
          <a:xfrm>
            <a:off x="609600" y="4064000"/>
            <a:ext cx="101600" cy="12700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CuadroTexto 7">
            <a:extLst>
              <a:ext uri="{FF2B5EF4-FFF2-40B4-BE49-F238E27FC236}">
                <a16:creationId xmlns:a16="http://schemas.microsoft.com/office/drawing/2014/main" id="{8196EA13-91C7-49F8-95D5-BA04976DE3F2}"/>
              </a:ext>
            </a:extLst>
          </p:cNvPr>
          <p:cNvSpPr txBox="1"/>
          <p:nvPr/>
        </p:nvSpPr>
        <p:spPr>
          <a:xfrm>
            <a:off x="1016000" y="4470400"/>
            <a:ext cx="10287000" cy="369332"/>
          </a:xfrm>
          <a:prstGeom prst="rect">
            <a:avLst/>
          </a:prstGeom>
          <a:noFill/>
        </p:spPr>
        <p:txBody>
          <a:bodyPr vert="horz" wrap="square" lIns="0" tIns="0" rIns="0" bIns="0" rtlCol="0">
            <a:noAutofit/>
          </a:bodyPr>
          <a:lstStyle/>
          <a:p>
            <a:r>
              <a:rPr lang="en-US" sz="2600">
                <a:solidFill>
                  <a:srgbClr val="1A1A2E"/>
                </a:solidFill>
                <a:latin typeface="Calibri" panose="020F0502020204030204" pitchFamily="34" charset="0"/>
              </a:rPr>
              <a:t>Example: “What was garum?”. An answer with no citation.</a:t>
            </a:r>
            <a:endParaRPr lang="es-EC" sz="2600">
              <a:solidFill>
                <a:srgbClr val="1A1A2E"/>
              </a:solidFill>
              <a:latin typeface="Calibri" panose="020F0502020204030204" pitchFamily="34" charset="0"/>
            </a:endParaRPr>
          </a:p>
        </p:txBody>
      </p:sp>
      <p:sp>
        <p:nvSpPr>
          <p:cNvPr id="9" name="CuadroTexto 8">
            <a:extLst>
              <a:ext uri="{FF2B5EF4-FFF2-40B4-BE49-F238E27FC236}">
                <a16:creationId xmlns:a16="http://schemas.microsoft.com/office/drawing/2014/main" id="{FBAA6447-A985-497D-9774-19E5CF3D1B88}"/>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0" name="CuadroTexto 9">
            <a:extLst>
              <a:ext uri="{FF2B5EF4-FFF2-40B4-BE49-F238E27FC236}">
                <a16:creationId xmlns:a16="http://schemas.microsoft.com/office/drawing/2014/main" id="{763B8662-C6F8-45F9-A516-8D1134BA9E09}"/>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2 / 10</a:t>
            </a:r>
          </a:p>
        </p:txBody>
      </p:sp>
    </p:spTree>
    <p:extLst>
      <p:ext uri="{BB962C8B-B14F-4D97-AF65-F5344CB8AC3E}">
        <p14:creationId xmlns:p14="http://schemas.microsoft.com/office/powerpoint/2010/main" val="387424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7C57FA9-56CA-41B2-83DF-3170DDE16968}"/>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THE TOOL</a:t>
            </a:r>
          </a:p>
        </p:txBody>
      </p:sp>
      <p:sp>
        <p:nvSpPr>
          <p:cNvPr id="3" name="CuadroTexto 2">
            <a:extLst>
              <a:ext uri="{FF2B5EF4-FFF2-40B4-BE49-F238E27FC236}">
                <a16:creationId xmlns:a16="http://schemas.microsoft.com/office/drawing/2014/main" id="{79FB7C61-3402-4A09-B392-F65C076F2E9C}"/>
              </a:ext>
            </a:extLst>
          </p:cNvPr>
          <p:cNvSpPr txBox="1"/>
          <p:nvPr/>
        </p:nvSpPr>
        <p:spPr>
          <a:xfrm>
            <a:off x="609600" y="736600"/>
            <a:ext cx="10922000" cy="369332"/>
          </a:xfrm>
          <a:prstGeom prst="rect">
            <a:avLst/>
          </a:prstGeom>
          <a:noFill/>
        </p:spPr>
        <p:txBody>
          <a:bodyPr vert="horz" wrap="square" lIns="0" tIns="0" rIns="0" bIns="0" rtlCol="0">
            <a:noAutofit/>
          </a:bodyPr>
          <a:lstStyle/>
          <a:p>
            <a:r>
              <a:rPr lang="es-EC" sz="3600" b="1">
                <a:solidFill>
                  <a:srgbClr val="1A1A2E"/>
                </a:solidFill>
                <a:latin typeface="Georgia" panose="02040502050405020303" pitchFamily="18" charset="0"/>
              </a:rPr>
              <a:t>The course practice tutor</a:t>
            </a:r>
          </a:p>
        </p:txBody>
      </p:sp>
      <p:sp>
        <p:nvSpPr>
          <p:cNvPr id="4" name="Rectángulo 3">
            <a:extLst>
              <a:ext uri="{FF2B5EF4-FFF2-40B4-BE49-F238E27FC236}">
                <a16:creationId xmlns:a16="http://schemas.microsoft.com/office/drawing/2014/main" id="{1237009F-98D4-4650-ADFF-52B7AE3CD047}"/>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41D06F26-68F5-4945-8B41-B22301B0606E}"/>
              </a:ext>
            </a:extLst>
          </p:cNvPr>
          <p:cNvSpPr/>
          <p:nvPr/>
        </p:nvSpPr>
        <p:spPr>
          <a:xfrm>
            <a:off x="6096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a:extLst>
              <a:ext uri="{FF2B5EF4-FFF2-40B4-BE49-F238E27FC236}">
                <a16:creationId xmlns:a16="http://schemas.microsoft.com/office/drawing/2014/main" id="{998CA2EB-5FBB-46DC-B88B-24D048BB326B}"/>
              </a:ext>
            </a:extLst>
          </p:cNvPr>
          <p:cNvSpPr/>
          <p:nvPr/>
        </p:nvSpPr>
        <p:spPr>
          <a:xfrm>
            <a:off x="6096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CuadroTexto 6">
            <a:extLst>
              <a:ext uri="{FF2B5EF4-FFF2-40B4-BE49-F238E27FC236}">
                <a16:creationId xmlns:a16="http://schemas.microsoft.com/office/drawing/2014/main" id="{855A59ED-4242-48CE-9FE2-9B6D32E708A9}"/>
              </a:ext>
            </a:extLst>
          </p:cNvPr>
          <p:cNvSpPr txBox="1"/>
          <p:nvPr/>
        </p:nvSpPr>
        <p:spPr>
          <a:xfrm>
            <a:off x="9144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Who</a:t>
            </a:r>
          </a:p>
        </p:txBody>
      </p:sp>
      <p:sp>
        <p:nvSpPr>
          <p:cNvPr id="8" name="CuadroTexto 7">
            <a:extLst>
              <a:ext uri="{FF2B5EF4-FFF2-40B4-BE49-F238E27FC236}">
                <a16:creationId xmlns:a16="http://schemas.microsoft.com/office/drawing/2014/main" id="{30A2D46E-5120-4B9C-BEC3-B8A8AC7FFB79}"/>
              </a:ext>
            </a:extLst>
          </p:cNvPr>
          <p:cNvSpPr txBox="1"/>
          <p:nvPr/>
        </p:nvSpPr>
        <p:spPr>
          <a:xfrm>
            <a:off x="914400" y="3327400"/>
            <a:ext cx="2794000" cy="369332"/>
          </a:xfrm>
          <a:prstGeom prst="rect">
            <a:avLst/>
          </a:prstGeom>
          <a:noFill/>
        </p:spPr>
        <p:txBody>
          <a:bodyPr vert="horz" wrap="square" lIns="0" tIns="0" rIns="0" bIns="0" rtlCol="0">
            <a:noAutofit/>
          </a:bodyPr>
          <a:lstStyle/>
          <a:p>
            <a:r>
              <a:rPr lang="es-EC" sz="2400">
                <a:solidFill>
                  <a:srgbClr val="1A1A2E"/>
                </a:solidFill>
                <a:latin typeface="Calibri" panose="020F0502020204030204" pitchFamily="34" charset="0"/>
              </a:rPr>
              <a:t>Students, in the browser</a:t>
            </a:r>
          </a:p>
        </p:txBody>
      </p:sp>
      <p:sp>
        <p:nvSpPr>
          <p:cNvPr id="9" name="Rectángulo: esquinas redondeadas 8">
            <a:extLst>
              <a:ext uri="{FF2B5EF4-FFF2-40B4-BE49-F238E27FC236}">
                <a16:creationId xmlns:a16="http://schemas.microsoft.com/office/drawing/2014/main" id="{5B079D70-F46A-4A80-8F56-9FAD6509CBD2}"/>
              </a:ext>
            </a:extLst>
          </p:cNvPr>
          <p:cNvSpPr/>
          <p:nvPr/>
        </p:nvSpPr>
        <p:spPr>
          <a:xfrm>
            <a:off x="43688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Rectángulo 9">
            <a:extLst>
              <a:ext uri="{FF2B5EF4-FFF2-40B4-BE49-F238E27FC236}">
                <a16:creationId xmlns:a16="http://schemas.microsoft.com/office/drawing/2014/main" id="{0583D641-1CC0-4946-A7D4-E0A244B19291}"/>
              </a:ext>
            </a:extLst>
          </p:cNvPr>
          <p:cNvSpPr/>
          <p:nvPr/>
        </p:nvSpPr>
        <p:spPr>
          <a:xfrm>
            <a:off x="4368800" y="2159000"/>
            <a:ext cx="3403600" cy="1016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CuadroTexto 10">
            <a:extLst>
              <a:ext uri="{FF2B5EF4-FFF2-40B4-BE49-F238E27FC236}">
                <a16:creationId xmlns:a16="http://schemas.microsoft.com/office/drawing/2014/main" id="{05FE2A7E-355F-4317-9077-D82FEBF114CD}"/>
              </a:ext>
            </a:extLst>
          </p:cNvPr>
          <p:cNvSpPr txBox="1"/>
          <p:nvPr/>
        </p:nvSpPr>
        <p:spPr>
          <a:xfrm>
            <a:off x="46736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Receives</a:t>
            </a:r>
          </a:p>
        </p:txBody>
      </p:sp>
      <p:sp>
        <p:nvSpPr>
          <p:cNvPr id="12" name="CuadroTexto 11">
            <a:extLst>
              <a:ext uri="{FF2B5EF4-FFF2-40B4-BE49-F238E27FC236}">
                <a16:creationId xmlns:a16="http://schemas.microsoft.com/office/drawing/2014/main" id="{C08D4F77-013E-4584-8F4C-2BF2A02F07BC}"/>
              </a:ext>
            </a:extLst>
          </p:cNvPr>
          <p:cNvSpPr txBox="1"/>
          <p:nvPr/>
        </p:nvSpPr>
        <p:spPr>
          <a:xfrm>
            <a:off x="4673600" y="3327400"/>
            <a:ext cx="2794000" cy="369332"/>
          </a:xfrm>
          <a:prstGeom prst="rect">
            <a:avLst/>
          </a:prstGeom>
          <a:noFill/>
        </p:spPr>
        <p:txBody>
          <a:bodyPr vert="horz" wrap="square" lIns="0" tIns="0" rIns="0" bIns="0" rtlCol="0">
            <a:noAutofit/>
          </a:bodyPr>
          <a:lstStyle/>
          <a:p>
            <a:r>
              <a:rPr lang="en-US" sz="2400">
                <a:solidFill>
                  <a:srgbClr val="1A1A2E"/>
                </a:solidFill>
                <a:latin typeface="Calibri" panose="020F0502020204030204" pitchFamily="34" charset="0"/>
              </a:rPr>
              <a:t>A question or an answer</a:t>
            </a:r>
            <a:endParaRPr lang="es-EC" sz="2400">
              <a:solidFill>
                <a:srgbClr val="1A1A2E"/>
              </a:solidFill>
              <a:latin typeface="Calibri" panose="020F0502020204030204" pitchFamily="34" charset="0"/>
            </a:endParaRPr>
          </a:p>
        </p:txBody>
      </p:sp>
      <p:sp>
        <p:nvSpPr>
          <p:cNvPr id="13" name="Rectángulo: esquinas redondeadas 12">
            <a:extLst>
              <a:ext uri="{FF2B5EF4-FFF2-40B4-BE49-F238E27FC236}">
                <a16:creationId xmlns:a16="http://schemas.microsoft.com/office/drawing/2014/main" id="{1F2D2C95-F449-490A-BF2B-CBA95F2E1C77}"/>
              </a:ext>
            </a:extLst>
          </p:cNvPr>
          <p:cNvSpPr/>
          <p:nvPr/>
        </p:nvSpPr>
        <p:spPr>
          <a:xfrm>
            <a:off x="81280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Rectángulo 13">
            <a:extLst>
              <a:ext uri="{FF2B5EF4-FFF2-40B4-BE49-F238E27FC236}">
                <a16:creationId xmlns:a16="http://schemas.microsoft.com/office/drawing/2014/main" id="{544EA91A-C5B5-4ECF-9B28-D7FCEA406D45}"/>
              </a:ext>
            </a:extLst>
          </p:cNvPr>
          <p:cNvSpPr/>
          <p:nvPr/>
        </p:nvSpPr>
        <p:spPr>
          <a:xfrm>
            <a:off x="81280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CuadroTexto 14">
            <a:extLst>
              <a:ext uri="{FF2B5EF4-FFF2-40B4-BE49-F238E27FC236}">
                <a16:creationId xmlns:a16="http://schemas.microsoft.com/office/drawing/2014/main" id="{BBEC1B5B-2DEB-4585-9741-381944EDD9ED}"/>
              </a:ext>
            </a:extLst>
          </p:cNvPr>
          <p:cNvSpPr txBox="1"/>
          <p:nvPr/>
        </p:nvSpPr>
        <p:spPr>
          <a:xfrm>
            <a:off x="84328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Returns</a:t>
            </a:r>
          </a:p>
        </p:txBody>
      </p:sp>
      <p:sp>
        <p:nvSpPr>
          <p:cNvPr id="16" name="CuadroTexto 15">
            <a:extLst>
              <a:ext uri="{FF2B5EF4-FFF2-40B4-BE49-F238E27FC236}">
                <a16:creationId xmlns:a16="http://schemas.microsoft.com/office/drawing/2014/main" id="{67708869-9CDA-47B6-A57D-5617CAC8A453}"/>
              </a:ext>
            </a:extLst>
          </p:cNvPr>
          <p:cNvSpPr txBox="1"/>
          <p:nvPr/>
        </p:nvSpPr>
        <p:spPr>
          <a:xfrm>
            <a:off x="8432800" y="3327400"/>
            <a:ext cx="2794000" cy="369332"/>
          </a:xfrm>
          <a:prstGeom prst="rect">
            <a:avLst/>
          </a:prstGeom>
          <a:noFill/>
        </p:spPr>
        <p:txBody>
          <a:bodyPr vert="horz" wrap="square" lIns="0" tIns="0" rIns="0" bIns="0" rtlCol="0">
            <a:noAutofit/>
          </a:bodyPr>
          <a:lstStyle/>
          <a:p>
            <a:r>
              <a:rPr lang="es-EC" sz="2400">
                <a:solidFill>
                  <a:srgbClr val="1A1A2E"/>
                </a:solidFill>
                <a:latin typeface="Calibri" panose="020F0502020204030204" pitchFamily="34" charset="0"/>
              </a:rPr>
              <a:t>Explanation, citation, question</a:t>
            </a:r>
          </a:p>
        </p:txBody>
      </p:sp>
      <p:sp>
        <p:nvSpPr>
          <p:cNvPr id="17" name="CuadroTexto 16">
            <a:extLst>
              <a:ext uri="{FF2B5EF4-FFF2-40B4-BE49-F238E27FC236}">
                <a16:creationId xmlns:a16="http://schemas.microsoft.com/office/drawing/2014/main" id="{0DA600A9-82FF-47D5-ABC1-1B9DFA374576}"/>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8" name="CuadroTexto 17">
            <a:extLst>
              <a:ext uri="{FF2B5EF4-FFF2-40B4-BE49-F238E27FC236}">
                <a16:creationId xmlns:a16="http://schemas.microsoft.com/office/drawing/2014/main" id="{8700FEB1-C3A4-4D39-A047-234F4CDBD261}"/>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3 / 10</a:t>
            </a:r>
          </a:p>
        </p:txBody>
      </p:sp>
    </p:spTree>
    <p:extLst>
      <p:ext uri="{BB962C8B-B14F-4D97-AF65-F5344CB8AC3E}">
        <p14:creationId xmlns:p14="http://schemas.microsoft.com/office/powerpoint/2010/main" val="1338493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D8599B6-07C5-4AD7-90AB-2E2482FD6E03}"/>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HOW IT WORKS</a:t>
            </a:r>
          </a:p>
        </p:txBody>
      </p:sp>
      <p:sp>
        <p:nvSpPr>
          <p:cNvPr id="3" name="CuadroTexto 2">
            <a:extLst>
              <a:ext uri="{FF2B5EF4-FFF2-40B4-BE49-F238E27FC236}">
                <a16:creationId xmlns:a16="http://schemas.microsoft.com/office/drawing/2014/main" id="{E1A8532D-47B6-403A-8287-023B8F0BD128}"/>
              </a:ext>
            </a:extLst>
          </p:cNvPr>
          <p:cNvSpPr txBox="1"/>
          <p:nvPr/>
        </p:nvSpPr>
        <p:spPr>
          <a:xfrm>
            <a:off x="609600" y="736600"/>
            <a:ext cx="10922000" cy="369332"/>
          </a:xfrm>
          <a:prstGeom prst="rect">
            <a:avLst/>
          </a:prstGeom>
          <a:noFill/>
        </p:spPr>
        <p:txBody>
          <a:bodyPr vert="horz" wrap="square" lIns="0" tIns="0" rIns="0" bIns="0" rtlCol="0">
            <a:noAutofit/>
          </a:bodyPr>
          <a:lstStyle/>
          <a:p>
            <a:r>
              <a:rPr lang="en-US" sz="3600" b="1">
                <a:solidFill>
                  <a:srgbClr val="1A1A2E"/>
                </a:solidFill>
                <a:latin typeface="Georgia" panose="02040502050405020303" pitchFamily="18" charset="0"/>
              </a:rPr>
              <a:t>Four steps, one human decision</a:t>
            </a:r>
            <a:endParaRPr lang="es-EC" sz="3600" b="1">
              <a:solidFill>
                <a:srgbClr val="1A1A2E"/>
              </a:solidFill>
              <a:latin typeface="Georgia" panose="02040502050405020303" pitchFamily="18" charset="0"/>
            </a:endParaRPr>
          </a:p>
        </p:txBody>
      </p:sp>
      <p:sp>
        <p:nvSpPr>
          <p:cNvPr id="4" name="Rectángulo 3">
            <a:extLst>
              <a:ext uri="{FF2B5EF4-FFF2-40B4-BE49-F238E27FC236}">
                <a16:creationId xmlns:a16="http://schemas.microsoft.com/office/drawing/2014/main" id="{99AA4375-F4AC-4C4D-BFCB-584913C0515C}"/>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27ADF1CC-2B73-4529-9D6E-A7DA2207F2A3}"/>
              </a:ext>
            </a:extLst>
          </p:cNvPr>
          <p:cNvSpPr/>
          <p:nvPr/>
        </p:nvSpPr>
        <p:spPr>
          <a:xfrm>
            <a:off x="609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Elipse 5">
            <a:extLst>
              <a:ext uri="{FF2B5EF4-FFF2-40B4-BE49-F238E27FC236}">
                <a16:creationId xmlns:a16="http://schemas.microsoft.com/office/drawing/2014/main" id="{6DF3FD32-B064-4951-8BDF-460E72313067}"/>
              </a:ext>
            </a:extLst>
          </p:cNvPr>
          <p:cNvSpPr/>
          <p:nvPr/>
        </p:nvSpPr>
        <p:spPr>
          <a:xfrm>
            <a:off x="863600" y="2413000"/>
            <a:ext cx="609600" cy="609600"/>
          </a:xfrm>
          <a:prstGeom prst="ellipse">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1</a:t>
            </a:r>
          </a:p>
        </p:txBody>
      </p:sp>
      <p:sp>
        <p:nvSpPr>
          <p:cNvPr id="7" name="CuadroTexto 6">
            <a:extLst>
              <a:ext uri="{FF2B5EF4-FFF2-40B4-BE49-F238E27FC236}">
                <a16:creationId xmlns:a16="http://schemas.microsoft.com/office/drawing/2014/main" id="{4F55BD97-8723-4515-8723-476DBECAB526}"/>
              </a:ext>
            </a:extLst>
          </p:cNvPr>
          <p:cNvSpPr txBox="1"/>
          <p:nvPr/>
        </p:nvSpPr>
        <p:spPr>
          <a:xfrm>
            <a:off x="863600" y="3251200"/>
            <a:ext cx="2082800" cy="369332"/>
          </a:xfrm>
          <a:prstGeom prst="rect">
            <a:avLst/>
          </a:prstGeom>
          <a:noFill/>
        </p:spPr>
        <p:txBody>
          <a:bodyPr vert="horz" wrap="square" lIns="0" tIns="0" rIns="0" bIns="0" rtlCol="0">
            <a:noAutofit/>
          </a:bodyPr>
          <a:lstStyle/>
          <a:p>
            <a:r>
              <a:rPr lang="en-US" sz="2200" b="1">
                <a:solidFill>
                  <a:srgbClr val="1A1A2E"/>
                </a:solidFill>
                <a:latin typeface="Calibri" panose="020F0502020204030204" pitchFamily="34" charset="0"/>
              </a:rPr>
              <a:t>The teacher writes P1–P5</a:t>
            </a:r>
            <a:endParaRPr lang="es-EC" sz="2200" b="1">
              <a:solidFill>
                <a:srgbClr val="1A1A2E"/>
              </a:solidFill>
              <a:latin typeface="Calibri" panose="020F0502020204030204" pitchFamily="34" charset="0"/>
            </a:endParaRPr>
          </a:p>
        </p:txBody>
      </p:sp>
      <p:sp>
        <p:nvSpPr>
          <p:cNvPr id="8" name="Rectángulo: esquinas redondeadas 7">
            <a:extLst>
              <a:ext uri="{FF2B5EF4-FFF2-40B4-BE49-F238E27FC236}">
                <a16:creationId xmlns:a16="http://schemas.microsoft.com/office/drawing/2014/main" id="{7E86C909-3343-4A59-9FBF-338794B0EACA}"/>
              </a:ext>
            </a:extLst>
          </p:cNvPr>
          <p:cNvSpPr/>
          <p:nvPr/>
        </p:nvSpPr>
        <p:spPr>
          <a:xfrm>
            <a:off x="3403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Elipse 8">
            <a:extLst>
              <a:ext uri="{FF2B5EF4-FFF2-40B4-BE49-F238E27FC236}">
                <a16:creationId xmlns:a16="http://schemas.microsoft.com/office/drawing/2014/main" id="{8010DD24-6DBF-4E1C-980C-EEB7776EBF3A}"/>
              </a:ext>
            </a:extLst>
          </p:cNvPr>
          <p:cNvSpPr/>
          <p:nvPr/>
        </p:nvSpPr>
        <p:spPr>
          <a:xfrm>
            <a:off x="3657600" y="2413000"/>
            <a:ext cx="609600" cy="609600"/>
          </a:xfrm>
          <a:prstGeom prst="ellipse">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2</a:t>
            </a:r>
          </a:p>
        </p:txBody>
      </p:sp>
      <p:sp>
        <p:nvSpPr>
          <p:cNvPr id="10" name="CuadroTexto 9">
            <a:extLst>
              <a:ext uri="{FF2B5EF4-FFF2-40B4-BE49-F238E27FC236}">
                <a16:creationId xmlns:a16="http://schemas.microsoft.com/office/drawing/2014/main" id="{DE597548-70E9-4A80-9DB9-5A9F08B016DB}"/>
              </a:ext>
            </a:extLst>
          </p:cNvPr>
          <p:cNvSpPr txBox="1"/>
          <p:nvPr/>
        </p:nvSpPr>
        <p:spPr>
          <a:xfrm>
            <a:off x="3657600" y="3251200"/>
            <a:ext cx="2082800" cy="369332"/>
          </a:xfrm>
          <a:prstGeom prst="rect">
            <a:avLst/>
          </a:prstGeom>
          <a:noFill/>
        </p:spPr>
        <p:txBody>
          <a:bodyPr vert="horz" wrap="square" lIns="0" tIns="0" rIns="0" bIns="0" rtlCol="0">
            <a:noAutofit/>
          </a:bodyPr>
          <a:lstStyle/>
          <a:p>
            <a:r>
              <a:rPr lang="es-EC" sz="2200" b="1">
                <a:solidFill>
                  <a:srgbClr val="1A1A2E"/>
                </a:solidFill>
                <a:latin typeface="Calibri" panose="020F0502020204030204" pitchFamily="34" charset="0"/>
              </a:rPr>
              <a:t>The student asks</a:t>
            </a:r>
          </a:p>
        </p:txBody>
      </p:sp>
      <p:sp>
        <p:nvSpPr>
          <p:cNvPr id="11" name="Rectángulo: esquinas redondeadas 10">
            <a:extLst>
              <a:ext uri="{FF2B5EF4-FFF2-40B4-BE49-F238E27FC236}">
                <a16:creationId xmlns:a16="http://schemas.microsoft.com/office/drawing/2014/main" id="{A5373CE7-55F1-458C-8864-8FDB9210C048}"/>
              </a:ext>
            </a:extLst>
          </p:cNvPr>
          <p:cNvSpPr/>
          <p:nvPr/>
        </p:nvSpPr>
        <p:spPr>
          <a:xfrm>
            <a:off x="6197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Elipse 11">
            <a:extLst>
              <a:ext uri="{FF2B5EF4-FFF2-40B4-BE49-F238E27FC236}">
                <a16:creationId xmlns:a16="http://schemas.microsoft.com/office/drawing/2014/main" id="{31AA4FB8-852A-4EB2-8B4E-10A2EAC95E00}"/>
              </a:ext>
            </a:extLst>
          </p:cNvPr>
          <p:cNvSpPr/>
          <p:nvPr/>
        </p:nvSpPr>
        <p:spPr>
          <a:xfrm>
            <a:off x="6451600" y="2413000"/>
            <a:ext cx="609600" cy="609600"/>
          </a:xfrm>
          <a:prstGeom prst="ellipse">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3</a:t>
            </a:r>
          </a:p>
        </p:txBody>
      </p:sp>
      <p:sp>
        <p:nvSpPr>
          <p:cNvPr id="13" name="CuadroTexto 12">
            <a:extLst>
              <a:ext uri="{FF2B5EF4-FFF2-40B4-BE49-F238E27FC236}">
                <a16:creationId xmlns:a16="http://schemas.microsoft.com/office/drawing/2014/main" id="{180EB7D5-B989-40C6-B134-D481AE11154A}"/>
              </a:ext>
            </a:extLst>
          </p:cNvPr>
          <p:cNvSpPr txBox="1"/>
          <p:nvPr/>
        </p:nvSpPr>
        <p:spPr>
          <a:xfrm>
            <a:off x="6451600" y="3251200"/>
            <a:ext cx="2082800" cy="369332"/>
          </a:xfrm>
          <a:prstGeom prst="rect">
            <a:avLst/>
          </a:prstGeom>
          <a:noFill/>
        </p:spPr>
        <p:txBody>
          <a:bodyPr vert="horz" wrap="square" lIns="0" tIns="0" rIns="0" bIns="0" rtlCol="0">
            <a:noAutofit/>
          </a:bodyPr>
          <a:lstStyle/>
          <a:p>
            <a:r>
              <a:rPr lang="en-US" sz="2200" b="1">
                <a:solidFill>
                  <a:srgbClr val="1A1A2E"/>
                </a:solidFill>
                <a:latin typeface="Calibri" panose="020F0502020204030204" pitchFamily="34" charset="0"/>
              </a:rPr>
              <a:t>The engine finds and cites</a:t>
            </a:r>
            <a:endParaRPr lang="es-EC" sz="2200" b="1">
              <a:solidFill>
                <a:srgbClr val="1A1A2E"/>
              </a:solidFill>
              <a:latin typeface="Calibri" panose="020F0502020204030204" pitchFamily="34" charset="0"/>
            </a:endParaRPr>
          </a:p>
        </p:txBody>
      </p:sp>
      <p:sp>
        <p:nvSpPr>
          <p:cNvPr id="14" name="Rectángulo: esquinas redondeadas 13">
            <a:extLst>
              <a:ext uri="{FF2B5EF4-FFF2-40B4-BE49-F238E27FC236}">
                <a16:creationId xmlns:a16="http://schemas.microsoft.com/office/drawing/2014/main" id="{E0C6A2FD-5E6B-4F0F-919A-E9C83040A518}"/>
              </a:ext>
            </a:extLst>
          </p:cNvPr>
          <p:cNvSpPr/>
          <p:nvPr/>
        </p:nvSpPr>
        <p:spPr>
          <a:xfrm>
            <a:off x="8991600" y="2159000"/>
            <a:ext cx="25400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Elipse 14">
            <a:extLst>
              <a:ext uri="{FF2B5EF4-FFF2-40B4-BE49-F238E27FC236}">
                <a16:creationId xmlns:a16="http://schemas.microsoft.com/office/drawing/2014/main" id="{2723930B-26E4-49DC-91FF-21AF9ACCF4F3}"/>
              </a:ext>
            </a:extLst>
          </p:cNvPr>
          <p:cNvSpPr/>
          <p:nvPr/>
        </p:nvSpPr>
        <p:spPr>
          <a:xfrm>
            <a:off x="9245600" y="2413000"/>
            <a:ext cx="609600" cy="609600"/>
          </a:xfrm>
          <a:prstGeom prst="ellipse">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200" b="1">
                <a:solidFill>
                  <a:srgbClr val="FFFFFF"/>
                </a:solidFill>
                <a:latin typeface="Georgia" panose="02040502050405020303" pitchFamily="18" charset="0"/>
              </a:rPr>
              <a:t>4</a:t>
            </a:r>
          </a:p>
        </p:txBody>
      </p:sp>
      <p:sp>
        <p:nvSpPr>
          <p:cNvPr id="16" name="CuadroTexto 15">
            <a:extLst>
              <a:ext uri="{FF2B5EF4-FFF2-40B4-BE49-F238E27FC236}">
                <a16:creationId xmlns:a16="http://schemas.microsoft.com/office/drawing/2014/main" id="{27EC6E4F-9CE0-4B26-9043-DAC8F923AD02}"/>
              </a:ext>
            </a:extLst>
          </p:cNvPr>
          <p:cNvSpPr txBox="1"/>
          <p:nvPr/>
        </p:nvSpPr>
        <p:spPr>
          <a:xfrm>
            <a:off x="9245600" y="3251200"/>
            <a:ext cx="2082800" cy="369332"/>
          </a:xfrm>
          <a:prstGeom prst="rect">
            <a:avLst/>
          </a:prstGeom>
          <a:noFill/>
        </p:spPr>
        <p:txBody>
          <a:bodyPr vert="horz" wrap="square" lIns="0" tIns="0" rIns="0" bIns="0" rtlCol="0">
            <a:noAutofit/>
          </a:bodyPr>
          <a:lstStyle/>
          <a:p>
            <a:r>
              <a:rPr lang="es-EC" sz="2200" b="1">
                <a:solidFill>
                  <a:srgbClr val="1A1A2E"/>
                </a:solidFill>
                <a:latin typeface="Calibri" panose="020F0502020204030204" pitchFamily="34" charset="0"/>
              </a:rPr>
              <a:t>Answers, clarifies or refers</a:t>
            </a:r>
          </a:p>
        </p:txBody>
      </p:sp>
      <p:sp>
        <p:nvSpPr>
          <p:cNvPr id="17" name="Rectángulo: esquinas redondeadas 16">
            <a:extLst>
              <a:ext uri="{FF2B5EF4-FFF2-40B4-BE49-F238E27FC236}">
                <a16:creationId xmlns:a16="http://schemas.microsoft.com/office/drawing/2014/main" id="{AE064E2F-B79E-4102-ACFE-6C126F366FF7}"/>
              </a:ext>
            </a:extLst>
          </p:cNvPr>
          <p:cNvSpPr/>
          <p:nvPr/>
        </p:nvSpPr>
        <p:spPr>
          <a:xfrm>
            <a:off x="609600" y="5080000"/>
            <a:ext cx="10922000" cy="711200"/>
          </a:xfrm>
          <a:prstGeom prst="roundRect">
            <a:avLst/>
          </a:prstGeom>
          <a:solidFill>
            <a:srgbClr val="FFFFFF"/>
          </a:solidFill>
          <a:ln w="15875">
            <a:solidFill>
              <a:srgbClr val="0D94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CuadroTexto 17">
            <a:extLst>
              <a:ext uri="{FF2B5EF4-FFF2-40B4-BE49-F238E27FC236}">
                <a16:creationId xmlns:a16="http://schemas.microsoft.com/office/drawing/2014/main" id="{4744CED4-7E61-450A-93DF-341FACD18F8F}"/>
              </a:ext>
            </a:extLst>
          </p:cNvPr>
          <p:cNvSpPr txBox="1"/>
          <p:nvPr/>
        </p:nvSpPr>
        <p:spPr>
          <a:xfrm>
            <a:off x="914400" y="5257800"/>
            <a:ext cx="10414000" cy="381000"/>
          </a:xfrm>
          <a:prstGeom prst="rect">
            <a:avLst/>
          </a:prstGeom>
          <a:noFill/>
        </p:spPr>
        <p:txBody>
          <a:bodyPr vert="horz" wrap="square" lIns="0" tIns="0" rIns="0" bIns="0" rtlCol="0">
            <a:noAutofit/>
          </a:bodyPr>
          <a:lstStyle/>
          <a:p>
            <a:r>
              <a:rPr lang="es-EC" sz="2200" b="1">
                <a:solidFill>
                  <a:srgbClr val="0D9488"/>
                </a:solidFill>
                <a:latin typeface="Calibri" panose="020F0502020204030204" pitchFamily="34" charset="0"/>
              </a:rPr>
              <a:t>The teacher always decides.</a:t>
            </a:r>
          </a:p>
        </p:txBody>
      </p:sp>
      <p:sp>
        <p:nvSpPr>
          <p:cNvPr id="19" name="CuadroTexto 18">
            <a:extLst>
              <a:ext uri="{FF2B5EF4-FFF2-40B4-BE49-F238E27FC236}">
                <a16:creationId xmlns:a16="http://schemas.microsoft.com/office/drawing/2014/main" id="{E4E7D2BB-9220-4A24-BA84-02FAAB4F40F2}"/>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20" name="CuadroTexto 19">
            <a:extLst>
              <a:ext uri="{FF2B5EF4-FFF2-40B4-BE49-F238E27FC236}">
                <a16:creationId xmlns:a16="http://schemas.microsoft.com/office/drawing/2014/main" id="{EFAA9F72-2A1A-4841-9A93-0C8FAF103F6C}"/>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4 / 10</a:t>
            </a:r>
          </a:p>
        </p:txBody>
      </p:sp>
    </p:spTree>
    <p:extLst>
      <p:ext uri="{BB962C8B-B14F-4D97-AF65-F5344CB8AC3E}">
        <p14:creationId xmlns:p14="http://schemas.microsoft.com/office/powerpoint/2010/main" val="3632568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85D3DBF-C99E-4A74-9E83-537F4D287DB2}"/>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EVIDENCE</a:t>
            </a:r>
          </a:p>
        </p:txBody>
      </p:sp>
      <p:sp>
        <p:nvSpPr>
          <p:cNvPr id="3" name="CuadroTexto 2">
            <a:extLst>
              <a:ext uri="{FF2B5EF4-FFF2-40B4-BE49-F238E27FC236}">
                <a16:creationId xmlns:a16="http://schemas.microsoft.com/office/drawing/2014/main" id="{542CF2FD-6410-4B57-95A3-CE90896684E7}"/>
              </a:ext>
            </a:extLst>
          </p:cNvPr>
          <p:cNvSpPr txBox="1"/>
          <p:nvPr/>
        </p:nvSpPr>
        <p:spPr>
          <a:xfrm>
            <a:off x="609600" y="736600"/>
            <a:ext cx="10922000" cy="369332"/>
          </a:xfrm>
          <a:prstGeom prst="rect">
            <a:avLst/>
          </a:prstGeom>
          <a:noFill/>
        </p:spPr>
        <p:txBody>
          <a:bodyPr vert="horz" wrap="square" lIns="0" tIns="0" rIns="0" bIns="0" rtlCol="0">
            <a:noAutofit/>
          </a:bodyPr>
          <a:lstStyle/>
          <a:p>
            <a:r>
              <a:rPr lang="es-EC" sz="3600" b="1">
                <a:solidFill>
                  <a:srgbClr val="1A1A2E"/>
                </a:solidFill>
                <a:latin typeface="Georgia" panose="02040502050405020303" pitchFamily="18" charset="0"/>
              </a:rPr>
              <a:t>What we verified</a:t>
            </a:r>
          </a:p>
        </p:txBody>
      </p:sp>
      <p:sp>
        <p:nvSpPr>
          <p:cNvPr id="4" name="Rectángulo 3">
            <a:extLst>
              <a:ext uri="{FF2B5EF4-FFF2-40B4-BE49-F238E27FC236}">
                <a16:creationId xmlns:a16="http://schemas.microsoft.com/office/drawing/2014/main" id="{5721605D-F0D9-4A9E-8F15-D903C65BADEC}"/>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19DB5F6F-CF55-4F21-BDE1-09D76C653335}"/>
              </a:ext>
            </a:extLst>
          </p:cNvPr>
          <p:cNvSpPr/>
          <p:nvPr/>
        </p:nvSpPr>
        <p:spPr>
          <a:xfrm>
            <a:off x="609600" y="2159000"/>
            <a:ext cx="34036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CuadroTexto 5">
            <a:extLst>
              <a:ext uri="{FF2B5EF4-FFF2-40B4-BE49-F238E27FC236}">
                <a16:creationId xmlns:a16="http://schemas.microsoft.com/office/drawing/2014/main" id="{C141CF14-2AF4-4235-B442-282A679DCEB0}"/>
              </a:ext>
            </a:extLst>
          </p:cNvPr>
          <p:cNvSpPr txBox="1"/>
          <p:nvPr/>
        </p:nvSpPr>
        <p:spPr>
          <a:xfrm>
            <a:off x="914400" y="2438400"/>
            <a:ext cx="2794000" cy="369332"/>
          </a:xfrm>
          <a:prstGeom prst="rect">
            <a:avLst/>
          </a:prstGeom>
          <a:noFill/>
        </p:spPr>
        <p:txBody>
          <a:bodyPr vert="horz" wrap="square" lIns="0" tIns="0" rIns="0" bIns="0" rtlCol="0">
            <a:noAutofit/>
          </a:bodyPr>
          <a:lstStyle/>
          <a:p>
            <a:r>
              <a:rPr lang="es-EC" sz="6000" b="1">
                <a:solidFill>
                  <a:srgbClr val="5B4BDB"/>
                </a:solidFill>
                <a:latin typeface="Georgia" panose="02040502050405020303" pitchFamily="18" charset="0"/>
              </a:rPr>
              <a:t>22/22</a:t>
            </a:r>
          </a:p>
        </p:txBody>
      </p:sp>
      <p:sp>
        <p:nvSpPr>
          <p:cNvPr id="7" name="CuadroTexto 6">
            <a:extLst>
              <a:ext uri="{FF2B5EF4-FFF2-40B4-BE49-F238E27FC236}">
                <a16:creationId xmlns:a16="http://schemas.microsoft.com/office/drawing/2014/main" id="{9501835A-5381-4085-8AAD-A171FF3BFA76}"/>
              </a:ext>
            </a:extLst>
          </p:cNvPr>
          <p:cNvSpPr txBox="1"/>
          <p:nvPr/>
        </p:nvSpPr>
        <p:spPr>
          <a:xfrm>
            <a:off x="914400" y="3632200"/>
            <a:ext cx="2794000" cy="369332"/>
          </a:xfrm>
          <a:prstGeom prst="rect">
            <a:avLst/>
          </a:prstGeom>
          <a:noFill/>
        </p:spPr>
        <p:txBody>
          <a:bodyPr vert="horz" wrap="square" lIns="0" tIns="0" rIns="0" bIns="0" rtlCol="0">
            <a:noAutofit/>
          </a:bodyPr>
          <a:lstStyle/>
          <a:p>
            <a:r>
              <a:rPr lang="es-EC" sz="2200">
                <a:solidFill>
                  <a:srgbClr val="1A1A2E"/>
                </a:solidFill>
                <a:latin typeface="Calibri" panose="020F0502020204030204" pitchFamily="34" charset="0"/>
              </a:rPr>
              <a:t>automated cases pass</a:t>
            </a:r>
          </a:p>
        </p:txBody>
      </p:sp>
      <p:sp>
        <p:nvSpPr>
          <p:cNvPr id="8" name="Rectángulo: esquinas redondeadas 7">
            <a:extLst>
              <a:ext uri="{FF2B5EF4-FFF2-40B4-BE49-F238E27FC236}">
                <a16:creationId xmlns:a16="http://schemas.microsoft.com/office/drawing/2014/main" id="{24D5CBFC-F810-4BD3-AFC8-2FF23B33A82B}"/>
              </a:ext>
            </a:extLst>
          </p:cNvPr>
          <p:cNvSpPr/>
          <p:nvPr/>
        </p:nvSpPr>
        <p:spPr>
          <a:xfrm>
            <a:off x="4368800" y="2159000"/>
            <a:ext cx="34036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CuadroTexto 8">
            <a:extLst>
              <a:ext uri="{FF2B5EF4-FFF2-40B4-BE49-F238E27FC236}">
                <a16:creationId xmlns:a16="http://schemas.microsoft.com/office/drawing/2014/main" id="{859DBBEB-BBDC-487F-9FF8-AB44E2B3FA3F}"/>
              </a:ext>
            </a:extLst>
          </p:cNvPr>
          <p:cNvSpPr txBox="1"/>
          <p:nvPr/>
        </p:nvSpPr>
        <p:spPr>
          <a:xfrm>
            <a:off x="4673600" y="2438400"/>
            <a:ext cx="2794000" cy="369332"/>
          </a:xfrm>
          <a:prstGeom prst="rect">
            <a:avLst/>
          </a:prstGeom>
          <a:noFill/>
        </p:spPr>
        <p:txBody>
          <a:bodyPr vert="horz" wrap="square" lIns="0" tIns="0" rIns="0" bIns="0" rtlCol="0">
            <a:noAutofit/>
          </a:bodyPr>
          <a:lstStyle/>
          <a:p>
            <a:r>
              <a:rPr lang="es-EC" sz="6000" b="1">
                <a:solidFill>
                  <a:srgbClr val="5B4BDB"/>
                </a:solidFill>
                <a:latin typeface="Georgia" panose="02040502050405020303" pitchFamily="18" charset="0"/>
              </a:rPr>
              <a:t>6/6</a:t>
            </a:r>
          </a:p>
        </p:txBody>
      </p:sp>
      <p:sp>
        <p:nvSpPr>
          <p:cNvPr id="10" name="CuadroTexto 9">
            <a:extLst>
              <a:ext uri="{FF2B5EF4-FFF2-40B4-BE49-F238E27FC236}">
                <a16:creationId xmlns:a16="http://schemas.microsoft.com/office/drawing/2014/main" id="{CFD45B17-C830-4035-BBCE-22C7C82E940C}"/>
              </a:ext>
            </a:extLst>
          </p:cNvPr>
          <p:cNvSpPr txBox="1"/>
          <p:nvPr/>
        </p:nvSpPr>
        <p:spPr>
          <a:xfrm>
            <a:off x="4673600" y="3632200"/>
            <a:ext cx="2794000" cy="369332"/>
          </a:xfrm>
          <a:prstGeom prst="rect">
            <a:avLst/>
          </a:prstGeom>
          <a:noFill/>
        </p:spPr>
        <p:txBody>
          <a:bodyPr vert="horz" wrap="square" lIns="0" tIns="0" rIns="0" bIns="0" rtlCol="0">
            <a:noAutofit/>
          </a:bodyPr>
          <a:lstStyle/>
          <a:p>
            <a:r>
              <a:rPr lang="es-EC" sz="2200">
                <a:solidFill>
                  <a:srgbClr val="1A1A2E"/>
                </a:solidFill>
                <a:latin typeface="Calibri" panose="020F0502020204030204" pitchFamily="34" charset="0"/>
              </a:rPr>
              <a:t>answerable, correctly cited</a:t>
            </a:r>
          </a:p>
        </p:txBody>
      </p:sp>
      <p:sp>
        <p:nvSpPr>
          <p:cNvPr id="11" name="Rectángulo: esquinas redondeadas 10">
            <a:extLst>
              <a:ext uri="{FF2B5EF4-FFF2-40B4-BE49-F238E27FC236}">
                <a16:creationId xmlns:a16="http://schemas.microsoft.com/office/drawing/2014/main" id="{523BF9AA-F4B0-42F1-8FE7-FD9B819F41CE}"/>
              </a:ext>
            </a:extLst>
          </p:cNvPr>
          <p:cNvSpPr/>
          <p:nvPr/>
        </p:nvSpPr>
        <p:spPr>
          <a:xfrm>
            <a:off x="8128000" y="2159000"/>
            <a:ext cx="3403600" cy="2540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CuadroTexto 11">
            <a:extLst>
              <a:ext uri="{FF2B5EF4-FFF2-40B4-BE49-F238E27FC236}">
                <a16:creationId xmlns:a16="http://schemas.microsoft.com/office/drawing/2014/main" id="{8B81A143-3879-41B1-B3BF-CA9A313A5E5E}"/>
              </a:ext>
            </a:extLst>
          </p:cNvPr>
          <p:cNvSpPr txBox="1"/>
          <p:nvPr/>
        </p:nvSpPr>
        <p:spPr>
          <a:xfrm>
            <a:off x="8432800" y="2438400"/>
            <a:ext cx="2794000" cy="369332"/>
          </a:xfrm>
          <a:prstGeom prst="rect">
            <a:avLst/>
          </a:prstGeom>
          <a:noFill/>
        </p:spPr>
        <p:txBody>
          <a:bodyPr vert="horz" wrap="square" lIns="0" tIns="0" rIns="0" bIns="0" rtlCol="0">
            <a:noAutofit/>
          </a:bodyPr>
          <a:lstStyle/>
          <a:p>
            <a:r>
              <a:rPr lang="es-EC" sz="6000" b="1">
                <a:solidFill>
                  <a:srgbClr val="5B4BDB"/>
                </a:solidFill>
                <a:latin typeface="Georgia" panose="02040502050405020303" pitchFamily="18" charset="0"/>
              </a:rPr>
              <a:t>4/4</a:t>
            </a:r>
          </a:p>
        </p:txBody>
      </p:sp>
      <p:sp>
        <p:nvSpPr>
          <p:cNvPr id="13" name="CuadroTexto 12">
            <a:extLst>
              <a:ext uri="{FF2B5EF4-FFF2-40B4-BE49-F238E27FC236}">
                <a16:creationId xmlns:a16="http://schemas.microsoft.com/office/drawing/2014/main" id="{8DB63A02-E6A5-4E3A-A686-EA5712986388}"/>
              </a:ext>
            </a:extLst>
          </p:cNvPr>
          <p:cNvSpPr txBox="1"/>
          <p:nvPr/>
        </p:nvSpPr>
        <p:spPr>
          <a:xfrm>
            <a:off x="8432800" y="3632200"/>
            <a:ext cx="2794000" cy="369332"/>
          </a:xfrm>
          <a:prstGeom prst="rect">
            <a:avLst/>
          </a:prstGeom>
          <a:noFill/>
        </p:spPr>
        <p:txBody>
          <a:bodyPr vert="horz" wrap="square" lIns="0" tIns="0" rIns="0" bIns="0" rtlCol="0">
            <a:noAutofit/>
          </a:bodyPr>
          <a:lstStyle/>
          <a:p>
            <a:r>
              <a:rPr lang="en-US" sz="2200">
                <a:solidFill>
                  <a:srgbClr val="1A1A2E"/>
                </a:solidFill>
                <a:latin typeface="Calibri" panose="020F0502020204030204" pitchFamily="34" charset="0"/>
              </a:rPr>
              <a:t>ambiguous and out of scope</a:t>
            </a:r>
            <a:endParaRPr lang="es-EC" sz="2200">
              <a:solidFill>
                <a:srgbClr val="1A1A2E"/>
              </a:solidFill>
              <a:latin typeface="Calibri" panose="020F0502020204030204" pitchFamily="34" charset="0"/>
            </a:endParaRPr>
          </a:p>
        </p:txBody>
      </p:sp>
      <p:sp>
        <p:nvSpPr>
          <p:cNvPr id="14" name="CuadroTexto 13">
            <a:extLst>
              <a:ext uri="{FF2B5EF4-FFF2-40B4-BE49-F238E27FC236}">
                <a16:creationId xmlns:a16="http://schemas.microsoft.com/office/drawing/2014/main" id="{E75FF34E-FCCC-4D69-9B83-8B18151711C2}"/>
              </a:ext>
            </a:extLst>
          </p:cNvPr>
          <p:cNvSpPr txBox="1"/>
          <p:nvPr/>
        </p:nvSpPr>
        <p:spPr>
          <a:xfrm>
            <a:off x="609600" y="5080000"/>
            <a:ext cx="10922000" cy="381000"/>
          </a:xfrm>
          <a:prstGeom prst="rect">
            <a:avLst/>
          </a:prstGeom>
          <a:noFill/>
        </p:spPr>
        <p:txBody>
          <a:bodyPr vert="horz" wrap="square" lIns="0" tIns="0" rIns="0" bIns="0" rtlCol="0">
            <a:noAutofit/>
          </a:bodyPr>
          <a:lstStyle/>
          <a:p>
            <a:r>
              <a:rPr lang="en-US" sz="2000" b="1">
                <a:solidFill>
                  <a:srgbClr val="0D9488"/>
                </a:solidFill>
                <a:latin typeface="Calibri" panose="020F0502020204030204" pitchFamily="34" charset="0"/>
              </a:rPr>
              <a:t>With tests/pruebas.html. Pending: a pilot with students.</a:t>
            </a:r>
            <a:endParaRPr lang="es-EC" sz="2000" b="1">
              <a:solidFill>
                <a:srgbClr val="0D9488"/>
              </a:solidFill>
              <a:latin typeface="Calibri" panose="020F0502020204030204" pitchFamily="34" charset="0"/>
            </a:endParaRPr>
          </a:p>
        </p:txBody>
      </p:sp>
      <p:sp>
        <p:nvSpPr>
          <p:cNvPr id="15" name="CuadroTexto 14">
            <a:extLst>
              <a:ext uri="{FF2B5EF4-FFF2-40B4-BE49-F238E27FC236}">
                <a16:creationId xmlns:a16="http://schemas.microsoft.com/office/drawing/2014/main" id="{8B3BE233-22C8-4B39-8428-204C797FAA4A}"/>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6" name="CuadroTexto 15">
            <a:extLst>
              <a:ext uri="{FF2B5EF4-FFF2-40B4-BE49-F238E27FC236}">
                <a16:creationId xmlns:a16="http://schemas.microsoft.com/office/drawing/2014/main" id="{30589A39-7299-46CD-9E27-C9080FF180AC}"/>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5 / 10</a:t>
            </a:r>
          </a:p>
        </p:txBody>
      </p:sp>
    </p:spTree>
    <p:extLst>
      <p:ext uri="{BB962C8B-B14F-4D97-AF65-F5344CB8AC3E}">
        <p14:creationId xmlns:p14="http://schemas.microsoft.com/office/powerpoint/2010/main" val="4191984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54BC64F-DA95-4936-A0C9-993687416419}"/>
              </a:ext>
            </a:extLst>
          </p:cNvPr>
          <p:cNvSpPr txBox="1"/>
          <p:nvPr/>
        </p:nvSpPr>
        <p:spPr>
          <a:xfrm>
            <a:off x="609600" y="3810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LIMITS AND RESPONSIBLE USE</a:t>
            </a:r>
          </a:p>
        </p:txBody>
      </p:sp>
      <p:sp>
        <p:nvSpPr>
          <p:cNvPr id="3" name="CuadroTexto 2">
            <a:extLst>
              <a:ext uri="{FF2B5EF4-FFF2-40B4-BE49-F238E27FC236}">
                <a16:creationId xmlns:a16="http://schemas.microsoft.com/office/drawing/2014/main" id="{AA2ACC8D-196E-4D6C-ABF6-0B7884F30D37}"/>
              </a:ext>
            </a:extLst>
          </p:cNvPr>
          <p:cNvSpPr txBox="1"/>
          <p:nvPr/>
        </p:nvSpPr>
        <p:spPr>
          <a:xfrm>
            <a:off x="609600" y="736600"/>
            <a:ext cx="10922000" cy="369332"/>
          </a:xfrm>
          <a:prstGeom prst="rect">
            <a:avLst/>
          </a:prstGeom>
          <a:noFill/>
        </p:spPr>
        <p:txBody>
          <a:bodyPr vert="horz" wrap="square" lIns="0" tIns="0" rIns="0" bIns="0" rtlCol="0">
            <a:noAutofit/>
          </a:bodyPr>
          <a:lstStyle/>
          <a:p>
            <a:r>
              <a:rPr lang="en-US" sz="3600" b="1">
                <a:solidFill>
                  <a:srgbClr val="1A1A2E"/>
                </a:solidFill>
                <a:latin typeface="Georgia" panose="02040502050405020303" pitchFamily="18" charset="0"/>
              </a:rPr>
              <a:t>What it does not do</a:t>
            </a:r>
            <a:endParaRPr lang="es-EC" sz="3600" b="1">
              <a:solidFill>
                <a:srgbClr val="1A1A2E"/>
              </a:solidFill>
              <a:latin typeface="Georgia" panose="02040502050405020303" pitchFamily="18" charset="0"/>
            </a:endParaRPr>
          </a:p>
        </p:txBody>
      </p:sp>
      <p:sp>
        <p:nvSpPr>
          <p:cNvPr id="4" name="Rectángulo 3">
            <a:extLst>
              <a:ext uri="{FF2B5EF4-FFF2-40B4-BE49-F238E27FC236}">
                <a16:creationId xmlns:a16="http://schemas.microsoft.com/office/drawing/2014/main" id="{8DF39FBD-910E-4016-ADC3-4B02C2F751D6}"/>
              </a:ext>
            </a:extLst>
          </p:cNvPr>
          <p:cNvSpPr/>
          <p:nvPr/>
        </p:nvSpPr>
        <p:spPr>
          <a:xfrm>
            <a:off x="609600" y="1498600"/>
            <a:ext cx="812800" cy="508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5" name="Rectángulo: esquinas redondeadas 4">
            <a:extLst>
              <a:ext uri="{FF2B5EF4-FFF2-40B4-BE49-F238E27FC236}">
                <a16:creationId xmlns:a16="http://schemas.microsoft.com/office/drawing/2014/main" id="{B363FB16-63BE-44CD-ADC4-129AD05B73E9}"/>
              </a:ext>
            </a:extLst>
          </p:cNvPr>
          <p:cNvSpPr/>
          <p:nvPr/>
        </p:nvSpPr>
        <p:spPr>
          <a:xfrm>
            <a:off x="6096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a:extLst>
              <a:ext uri="{FF2B5EF4-FFF2-40B4-BE49-F238E27FC236}">
                <a16:creationId xmlns:a16="http://schemas.microsoft.com/office/drawing/2014/main" id="{9015F5CA-11CB-417F-9F71-0813EE6E6C96}"/>
              </a:ext>
            </a:extLst>
          </p:cNvPr>
          <p:cNvSpPr/>
          <p:nvPr/>
        </p:nvSpPr>
        <p:spPr>
          <a:xfrm>
            <a:off x="6096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CuadroTexto 6">
            <a:extLst>
              <a:ext uri="{FF2B5EF4-FFF2-40B4-BE49-F238E27FC236}">
                <a16:creationId xmlns:a16="http://schemas.microsoft.com/office/drawing/2014/main" id="{222D5109-1C87-4DBB-891E-C3D961A4FA54}"/>
              </a:ext>
            </a:extLst>
          </p:cNvPr>
          <p:cNvSpPr txBox="1"/>
          <p:nvPr/>
        </p:nvSpPr>
        <p:spPr>
          <a:xfrm>
            <a:off x="9144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No replacement</a:t>
            </a:r>
          </a:p>
        </p:txBody>
      </p:sp>
      <p:sp>
        <p:nvSpPr>
          <p:cNvPr id="8" name="CuadroTexto 7">
            <a:extLst>
              <a:ext uri="{FF2B5EF4-FFF2-40B4-BE49-F238E27FC236}">
                <a16:creationId xmlns:a16="http://schemas.microsoft.com/office/drawing/2014/main" id="{091D16B5-EE25-411F-BDD5-BF59C9FCBA01}"/>
              </a:ext>
            </a:extLst>
          </p:cNvPr>
          <p:cNvSpPr txBox="1"/>
          <p:nvPr/>
        </p:nvSpPr>
        <p:spPr>
          <a:xfrm>
            <a:off x="914400" y="3327400"/>
            <a:ext cx="2794000" cy="369332"/>
          </a:xfrm>
          <a:prstGeom prst="rect">
            <a:avLst/>
          </a:prstGeom>
          <a:noFill/>
        </p:spPr>
        <p:txBody>
          <a:bodyPr vert="horz" wrap="square" lIns="0" tIns="0" rIns="0" bIns="0" rtlCol="0">
            <a:noAutofit/>
          </a:bodyPr>
          <a:lstStyle/>
          <a:p>
            <a:r>
              <a:rPr lang="en-US" sz="2400">
                <a:solidFill>
                  <a:srgbClr val="1A1A2E"/>
                </a:solidFill>
                <a:latin typeface="Calibri" panose="020F0502020204030204" pitchFamily="34" charset="0"/>
              </a:rPr>
              <a:t>Not for teachers or graded work</a:t>
            </a:r>
            <a:endParaRPr lang="es-EC" sz="2400">
              <a:solidFill>
                <a:srgbClr val="1A1A2E"/>
              </a:solidFill>
              <a:latin typeface="Calibri" panose="020F0502020204030204" pitchFamily="34" charset="0"/>
            </a:endParaRPr>
          </a:p>
        </p:txBody>
      </p:sp>
      <p:sp>
        <p:nvSpPr>
          <p:cNvPr id="9" name="Rectángulo: esquinas redondeadas 8">
            <a:extLst>
              <a:ext uri="{FF2B5EF4-FFF2-40B4-BE49-F238E27FC236}">
                <a16:creationId xmlns:a16="http://schemas.microsoft.com/office/drawing/2014/main" id="{C10FD6A2-8104-4230-B88F-F37AB5A96D5C}"/>
              </a:ext>
            </a:extLst>
          </p:cNvPr>
          <p:cNvSpPr/>
          <p:nvPr/>
        </p:nvSpPr>
        <p:spPr>
          <a:xfrm>
            <a:off x="43688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Rectángulo 9">
            <a:extLst>
              <a:ext uri="{FF2B5EF4-FFF2-40B4-BE49-F238E27FC236}">
                <a16:creationId xmlns:a16="http://schemas.microsoft.com/office/drawing/2014/main" id="{492062E5-2A72-49C9-9C8C-26C45255ED4C}"/>
              </a:ext>
            </a:extLst>
          </p:cNvPr>
          <p:cNvSpPr/>
          <p:nvPr/>
        </p:nvSpPr>
        <p:spPr>
          <a:xfrm>
            <a:off x="4368800" y="2159000"/>
            <a:ext cx="3403600" cy="101600"/>
          </a:xfrm>
          <a:prstGeom prst="rect">
            <a:avLst/>
          </a:prstGeom>
          <a:solidFill>
            <a:srgbClr val="0D948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CuadroTexto 10">
            <a:extLst>
              <a:ext uri="{FF2B5EF4-FFF2-40B4-BE49-F238E27FC236}">
                <a16:creationId xmlns:a16="http://schemas.microsoft.com/office/drawing/2014/main" id="{BD4B7D3A-AC99-46E6-A873-920436347C92}"/>
              </a:ext>
            </a:extLst>
          </p:cNvPr>
          <p:cNvSpPr txBox="1"/>
          <p:nvPr/>
        </p:nvSpPr>
        <p:spPr>
          <a:xfrm>
            <a:off x="46736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No data</a:t>
            </a:r>
          </a:p>
        </p:txBody>
      </p:sp>
      <p:sp>
        <p:nvSpPr>
          <p:cNvPr id="12" name="CuadroTexto 11">
            <a:extLst>
              <a:ext uri="{FF2B5EF4-FFF2-40B4-BE49-F238E27FC236}">
                <a16:creationId xmlns:a16="http://schemas.microsoft.com/office/drawing/2014/main" id="{13AE0364-E653-4F06-BF1E-EFB78C30B6BE}"/>
              </a:ext>
            </a:extLst>
          </p:cNvPr>
          <p:cNvSpPr txBox="1"/>
          <p:nvPr/>
        </p:nvSpPr>
        <p:spPr>
          <a:xfrm>
            <a:off x="4673600" y="3327400"/>
            <a:ext cx="2794000" cy="369332"/>
          </a:xfrm>
          <a:prstGeom prst="rect">
            <a:avLst/>
          </a:prstGeom>
          <a:noFill/>
        </p:spPr>
        <p:txBody>
          <a:bodyPr vert="horz" wrap="square" lIns="0" tIns="0" rIns="0" bIns="0" rtlCol="0">
            <a:noAutofit/>
          </a:bodyPr>
          <a:lstStyle/>
          <a:p>
            <a:r>
              <a:rPr lang="en-US" sz="2400">
                <a:solidFill>
                  <a:srgbClr val="1A1A2E"/>
                </a:solidFill>
                <a:latin typeface="Calibri" panose="020F0502020204030204" pitchFamily="34" charset="0"/>
              </a:rPr>
              <a:t>Asks for and stores none</a:t>
            </a:r>
            <a:endParaRPr lang="es-EC" sz="2400">
              <a:solidFill>
                <a:srgbClr val="1A1A2E"/>
              </a:solidFill>
              <a:latin typeface="Calibri" panose="020F0502020204030204" pitchFamily="34" charset="0"/>
            </a:endParaRPr>
          </a:p>
        </p:txBody>
      </p:sp>
      <p:sp>
        <p:nvSpPr>
          <p:cNvPr id="13" name="Rectángulo: esquinas redondeadas 12">
            <a:extLst>
              <a:ext uri="{FF2B5EF4-FFF2-40B4-BE49-F238E27FC236}">
                <a16:creationId xmlns:a16="http://schemas.microsoft.com/office/drawing/2014/main" id="{E529FDDB-8165-4879-A967-2E879F86BA71}"/>
              </a:ext>
            </a:extLst>
          </p:cNvPr>
          <p:cNvSpPr/>
          <p:nvPr/>
        </p:nvSpPr>
        <p:spPr>
          <a:xfrm>
            <a:off x="8128000" y="2159000"/>
            <a:ext cx="3403600" cy="3175000"/>
          </a:xfrm>
          <a:prstGeom prst="roundRect">
            <a:avLst/>
          </a:prstGeom>
          <a:solidFill>
            <a:srgbClr val="F4F3F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Rectángulo 13">
            <a:extLst>
              <a:ext uri="{FF2B5EF4-FFF2-40B4-BE49-F238E27FC236}">
                <a16:creationId xmlns:a16="http://schemas.microsoft.com/office/drawing/2014/main" id="{5CD2B6F6-DF0D-4A66-90F5-E5B1D892C152}"/>
              </a:ext>
            </a:extLst>
          </p:cNvPr>
          <p:cNvSpPr/>
          <p:nvPr/>
        </p:nvSpPr>
        <p:spPr>
          <a:xfrm>
            <a:off x="8128000" y="2159000"/>
            <a:ext cx="3403600" cy="101600"/>
          </a:xfrm>
          <a:prstGeom prst="rect">
            <a:avLst/>
          </a:prstGeom>
          <a:solidFill>
            <a:srgbClr val="5B4BDB"/>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CuadroTexto 14">
            <a:extLst>
              <a:ext uri="{FF2B5EF4-FFF2-40B4-BE49-F238E27FC236}">
                <a16:creationId xmlns:a16="http://schemas.microsoft.com/office/drawing/2014/main" id="{0DC8D4CE-B36D-4F38-AD0D-9D660297C6FC}"/>
              </a:ext>
            </a:extLst>
          </p:cNvPr>
          <p:cNvSpPr txBox="1"/>
          <p:nvPr/>
        </p:nvSpPr>
        <p:spPr>
          <a:xfrm>
            <a:off x="8432800" y="2616200"/>
            <a:ext cx="2794000" cy="369332"/>
          </a:xfrm>
          <a:prstGeom prst="rect">
            <a:avLst/>
          </a:prstGeom>
          <a:noFill/>
        </p:spPr>
        <p:txBody>
          <a:bodyPr vert="horz" wrap="square" lIns="0" tIns="0" rIns="0" bIns="0" rtlCol="0">
            <a:noAutofit/>
          </a:bodyPr>
          <a:lstStyle/>
          <a:p>
            <a:r>
              <a:rPr lang="es-EC" sz="2800" b="1">
                <a:solidFill>
                  <a:srgbClr val="5B4BDB"/>
                </a:solidFill>
                <a:latin typeface="Georgia" panose="02040502050405020303" pitchFamily="18" charset="0"/>
              </a:rPr>
              <a:t>Next</a:t>
            </a:r>
          </a:p>
        </p:txBody>
      </p:sp>
      <p:sp>
        <p:nvSpPr>
          <p:cNvPr id="16" name="CuadroTexto 15">
            <a:extLst>
              <a:ext uri="{FF2B5EF4-FFF2-40B4-BE49-F238E27FC236}">
                <a16:creationId xmlns:a16="http://schemas.microsoft.com/office/drawing/2014/main" id="{08B0D87C-2BA1-4BA4-AB74-E7BB535FCE67}"/>
              </a:ext>
            </a:extLst>
          </p:cNvPr>
          <p:cNvSpPr txBox="1"/>
          <p:nvPr/>
        </p:nvSpPr>
        <p:spPr>
          <a:xfrm>
            <a:off x="8432800" y="3327400"/>
            <a:ext cx="2794000" cy="369332"/>
          </a:xfrm>
          <a:prstGeom prst="rect">
            <a:avLst/>
          </a:prstGeom>
          <a:noFill/>
        </p:spPr>
        <p:txBody>
          <a:bodyPr vert="horz" wrap="square" lIns="0" tIns="0" rIns="0" bIns="0" rtlCol="0">
            <a:noAutofit/>
          </a:bodyPr>
          <a:lstStyle/>
          <a:p>
            <a:r>
              <a:rPr lang="en-US" sz="2400">
                <a:solidFill>
                  <a:srgbClr val="1A1A2E"/>
                </a:solidFill>
                <a:latin typeface="Calibri" panose="020F0502020204030204" pitchFamily="34" charset="0"/>
              </a:rPr>
              <a:t>Moodle and Claude via a server</a:t>
            </a:r>
            <a:endParaRPr lang="es-EC" sz="2400">
              <a:solidFill>
                <a:srgbClr val="1A1A2E"/>
              </a:solidFill>
              <a:latin typeface="Calibri" panose="020F0502020204030204" pitchFamily="34" charset="0"/>
            </a:endParaRPr>
          </a:p>
        </p:txBody>
      </p:sp>
      <p:sp>
        <p:nvSpPr>
          <p:cNvPr id="17" name="CuadroTexto 16">
            <a:extLst>
              <a:ext uri="{FF2B5EF4-FFF2-40B4-BE49-F238E27FC236}">
                <a16:creationId xmlns:a16="http://schemas.microsoft.com/office/drawing/2014/main" id="{6978700F-36A3-4ED8-BBEA-308F94826631}"/>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18" name="CuadroTexto 17">
            <a:extLst>
              <a:ext uri="{FF2B5EF4-FFF2-40B4-BE49-F238E27FC236}">
                <a16:creationId xmlns:a16="http://schemas.microsoft.com/office/drawing/2014/main" id="{0FE485F0-FA13-4198-950F-FDEB10B90A85}"/>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6 / 10</a:t>
            </a:r>
          </a:p>
        </p:txBody>
      </p:sp>
    </p:spTree>
    <p:extLst>
      <p:ext uri="{BB962C8B-B14F-4D97-AF65-F5344CB8AC3E}">
        <p14:creationId xmlns:p14="http://schemas.microsoft.com/office/powerpoint/2010/main" val="553505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695BEE2-B44F-40BE-B7B6-069CB017E8F7}"/>
              </a:ext>
            </a:extLst>
          </p:cNvPr>
          <p:cNvSpPr txBox="1"/>
          <p:nvPr/>
        </p:nvSpPr>
        <p:spPr>
          <a:xfrm>
            <a:off x="609600" y="2286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DEMO · INPUT</a:t>
            </a:r>
          </a:p>
        </p:txBody>
      </p:sp>
      <p:pic>
        <p:nvPicPr>
          <p:cNvPr id="4" name="Imagen 3">
            <a:extLst>
              <a:ext uri="{FF2B5EF4-FFF2-40B4-BE49-F238E27FC236}">
                <a16:creationId xmlns:a16="http://schemas.microsoft.com/office/drawing/2014/main" id="{C26DA36F-41FC-4007-8511-CA566F636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55" y="635000"/>
            <a:ext cx="9256889" cy="5207000"/>
          </a:xfrm>
          <a:prstGeom prst="rect">
            <a:avLst/>
          </a:prstGeom>
          <a:ln w="12700">
            <a:solidFill>
              <a:srgbClr val="C9CCE0"/>
            </a:solidFill>
          </a:ln>
        </p:spPr>
      </p:pic>
      <p:sp>
        <p:nvSpPr>
          <p:cNvPr id="5" name="CuadroTexto 4">
            <a:extLst>
              <a:ext uri="{FF2B5EF4-FFF2-40B4-BE49-F238E27FC236}">
                <a16:creationId xmlns:a16="http://schemas.microsoft.com/office/drawing/2014/main" id="{1E022210-4B6D-4618-96BE-5E37EAE378D3}"/>
              </a:ext>
            </a:extLst>
          </p:cNvPr>
          <p:cNvSpPr txBox="1"/>
          <p:nvPr/>
        </p:nvSpPr>
        <p:spPr>
          <a:xfrm>
            <a:off x="609600" y="5943600"/>
            <a:ext cx="10922000" cy="381000"/>
          </a:xfrm>
          <a:prstGeom prst="rect">
            <a:avLst/>
          </a:prstGeom>
          <a:noFill/>
        </p:spPr>
        <p:txBody>
          <a:bodyPr vert="horz" wrap="square" lIns="0" tIns="0" rIns="0" bIns="0" rtlCol="0">
            <a:noAutofit/>
          </a:bodyPr>
          <a:lstStyle/>
          <a:p>
            <a:pPr algn="ctr"/>
            <a:r>
              <a:rPr lang="en-US" sz="2000" b="1">
                <a:solidFill>
                  <a:srgbClr val="1A1A2E"/>
                </a:solidFill>
                <a:latin typeface="Calibri" panose="020F0502020204030204" pitchFamily="34" charset="0"/>
              </a:rPr>
              <a:t>Start: initial assessment or free tutor, in Spanish or English.</a:t>
            </a:r>
            <a:endParaRPr lang="es-EC" sz="2000" b="1">
              <a:solidFill>
                <a:srgbClr val="1A1A2E"/>
              </a:solidFill>
              <a:latin typeface="Calibri" panose="020F0502020204030204" pitchFamily="34" charset="0"/>
            </a:endParaRPr>
          </a:p>
        </p:txBody>
      </p:sp>
      <p:sp>
        <p:nvSpPr>
          <p:cNvPr id="6" name="CuadroTexto 5">
            <a:extLst>
              <a:ext uri="{FF2B5EF4-FFF2-40B4-BE49-F238E27FC236}">
                <a16:creationId xmlns:a16="http://schemas.microsoft.com/office/drawing/2014/main" id="{0D7D30FC-DA4F-4C8B-8C43-61B68F6192B3}"/>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7" name="CuadroTexto 6">
            <a:extLst>
              <a:ext uri="{FF2B5EF4-FFF2-40B4-BE49-F238E27FC236}">
                <a16:creationId xmlns:a16="http://schemas.microsoft.com/office/drawing/2014/main" id="{63357EF1-2E2C-42FE-AB88-9421C6480033}"/>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7 / 10</a:t>
            </a:r>
          </a:p>
        </p:txBody>
      </p:sp>
    </p:spTree>
    <p:extLst>
      <p:ext uri="{BB962C8B-B14F-4D97-AF65-F5344CB8AC3E}">
        <p14:creationId xmlns:p14="http://schemas.microsoft.com/office/powerpoint/2010/main" val="2071757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9FBB32F-F346-4EF9-849F-3AA7FF945372}"/>
              </a:ext>
            </a:extLst>
          </p:cNvPr>
          <p:cNvSpPr txBox="1"/>
          <p:nvPr/>
        </p:nvSpPr>
        <p:spPr>
          <a:xfrm>
            <a:off x="609600" y="2286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DEMO · RESULT</a:t>
            </a:r>
          </a:p>
        </p:txBody>
      </p:sp>
      <p:pic>
        <p:nvPicPr>
          <p:cNvPr id="4" name="Imagen 3">
            <a:extLst>
              <a:ext uri="{FF2B5EF4-FFF2-40B4-BE49-F238E27FC236}">
                <a16:creationId xmlns:a16="http://schemas.microsoft.com/office/drawing/2014/main" id="{5D55AC91-843D-4DE6-BD9C-E3B821B079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55" y="635000"/>
            <a:ext cx="9256889" cy="5207000"/>
          </a:xfrm>
          <a:prstGeom prst="rect">
            <a:avLst/>
          </a:prstGeom>
          <a:ln w="12700">
            <a:solidFill>
              <a:srgbClr val="C9CCE0"/>
            </a:solidFill>
          </a:ln>
        </p:spPr>
      </p:pic>
      <p:sp>
        <p:nvSpPr>
          <p:cNvPr id="5" name="CuadroTexto 4">
            <a:extLst>
              <a:ext uri="{FF2B5EF4-FFF2-40B4-BE49-F238E27FC236}">
                <a16:creationId xmlns:a16="http://schemas.microsoft.com/office/drawing/2014/main" id="{E39BCB26-F555-4B8D-B459-C8F6C9A183AA}"/>
              </a:ext>
            </a:extLst>
          </p:cNvPr>
          <p:cNvSpPr txBox="1"/>
          <p:nvPr/>
        </p:nvSpPr>
        <p:spPr>
          <a:xfrm>
            <a:off x="609600" y="5943600"/>
            <a:ext cx="10922000" cy="381000"/>
          </a:xfrm>
          <a:prstGeom prst="rect">
            <a:avLst/>
          </a:prstGeom>
          <a:noFill/>
        </p:spPr>
        <p:txBody>
          <a:bodyPr vert="horz" wrap="square" lIns="0" tIns="0" rIns="0" bIns="0" rtlCol="0">
            <a:noAutofit/>
          </a:bodyPr>
          <a:lstStyle/>
          <a:p>
            <a:pPr algn="ctr"/>
            <a:r>
              <a:rPr lang="en-US" sz="2000" b="1">
                <a:solidFill>
                  <a:srgbClr val="1A1A2E"/>
                </a:solidFill>
                <a:latin typeface="Calibri" panose="020F0502020204030204" pitchFamily="34" charset="0"/>
              </a:rPr>
              <a:t>Answer with citation (P2), follow-up question and source.</a:t>
            </a:r>
            <a:endParaRPr lang="es-EC" sz="2000" b="1">
              <a:solidFill>
                <a:srgbClr val="1A1A2E"/>
              </a:solidFill>
              <a:latin typeface="Calibri" panose="020F0502020204030204" pitchFamily="34" charset="0"/>
            </a:endParaRPr>
          </a:p>
        </p:txBody>
      </p:sp>
      <p:sp>
        <p:nvSpPr>
          <p:cNvPr id="6" name="CuadroTexto 5">
            <a:extLst>
              <a:ext uri="{FF2B5EF4-FFF2-40B4-BE49-F238E27FC236}">
                <a16:creationId xmlns:a16="http://schemas.microsoft.com/office/drawing/2014/main" id="{4D396A8B-83C8-4DA3-8D8A-CF5ED72BC6C0}"/>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7" name="CuadroTexto 6">
            <a:extLst>
              <a:ext uri="{FF2B5EF4-FFF2-40B4-BE49-F238E27FC236}">
                <a16:creationId xmlns:a16="http://schemas.microsoft.com/office/drawing/2014/main" id="{EF2924D7-8E1D-4AAC-B0EF-6D15CB0BE561}"/>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8 / 10</a:t>
            </a:r>
          </a:p>
        </p:txBody>
      </p:sp>
    </p:spTree>
    <p:extLst>
      <p:ext uri="{BB962C8B-B14F-4D97-AF65-F5344CB8AC3E}">
        <p14:creationId xmlns:p14="http://schemas.microsoft.com/office/powerpoint/2010/main" val="2986210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EA6300-4FF4-4A6B-8B6F-9DAFDDA9C761}"/>
              </a:ext>
            </a:extLst>
          </p:cNvPr>
          <p:cNvSpPr txBox="1"/>
          <p:nvPr/>
        </p:nvSpPr>
        <p:spPr>
          <a:xfrm>
            <a:off x="609600" y="228600"/>
            <a:ext cx="10922000" cy="369332"/>
          </a:xfrm>
          <a:prstGeom prst="rect">
            <a:avLst/>
          </a:prstGeom>
          <a:noFill/>
        </p:spPr>
        <p:txBody>
          <a:bodyPr vert="horz" wrap="square" lIns="0" tIns="0" rIns="0" bIns="0" rtlCol="0">
            <a:noAutofit/>
          </a:bodyPr>
          <a:lstStyle/>
          <a:p>
            <a:r>
              <a:rPr lang="es-EC" b="1">
                <a:solidFill>
                  <a:srgbClr val="5B4BDB"/>
                </a:solidFill>
                <a:latin typeface="Calibri" panose="020F0502020204030204" pitchFamily="34" charset="0"/>
              </a:rPr>
              <a:t>DEMO · REVIEW</a:t>
            </a:r>
          </a:p>
        </p:txBody>
      </p:sp>
      <p:pic>
        <p:nvPicPr>
          <p:cNvPr id="4" name="Imagen 3">
            <a:extLst>
              <a:ext uri="{FF2B5EF4-FFF2-40B4-BE49-F238E27FC236}">
                <a16:creationId xmlns:a16="http://schemas.microsoft.com/office/drawing/2014/main" id="{B14BF3BE-524F-4CD8-A87C-D840789B06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55" y="635000"/>
            <a:ext cx="9256889" cy="5207000"/>
          </a:xfrm>
          <a:prstGeom prst="rect">
            <a:avLst/>
          </a:prstGeom>
          <a:ln w="12700">
            <a:solidFill>
              <a:srgbClr val="C9CCE0"/>
            </a:solidFill>
          </a:ln>
        </p:spPr>
      </p:pic>
      <p:sp>
        <p:nvSpPr>
          <p:cNvPr id="5" name="CuadroTexto 4">
            <a:extLst>
              <a:ext uri="{FF2B5EF4-FFF2-40B4-BE49-F238E27FC236}">
                <a16:creationId xmlns:a16="http://schemas.microsoft.com/office/drawing/2014/main" id="{385A94D0-C4C4-47CE-BB10-58A02DD2B431}"/>
              </a:ext>
            </a:extLst>
          </p:cNvPr>
          <p:cNvSpPr txBox="1"/>
          <p:nvPr/>
        </p:nvSpPr>
        <p:spPr>
          <a:xfrm>
            <a:off x="609600" y="5943600"/>
            <a:ext cx="10922000" cy="381000"/>
          </a:xfrm>
          <a:prstGeom prst="rect">
            <a:avLst/>
          </a:prstGeom>
          <a:noFill/>
        </p:spPr>
        <p:txBody>
          <a:bodyPr vert="horz" wrap="square" lIns="0" tIns="0" rIns="0" bIns="0" rtlCol="0">
            <a:noAutofit/>
          </a:bodyPr>
          <a:lstStyle/>
          <a:p>
            <a:pPr algn="ctr"/>
            <a:r>
              <a:rPr lang="en-US" sz="2000" b="1">
                <a:solidFill>
                  <a:srgbClr val="1A1A2E"/>
                </a:solidFill>
                <a:latin typeface="Calibri" panose="020F0502020204030204" pitchFamily="34" charset="0"/>
              </a:rPr>
              <a:t>Acceptance tests, in Spanish: 22 of 22 cases pass.</a:t>
            </a:r>
            <a:endParaRPr lang="es-EC" sz="2000" b="1">
              <a:solidFill>
                <a:srgbClr val="1A1A2E"/>
              </a:solidFill>
              <a:latin typeface="Calibri" panose="020F0502020204030204" pitchFamily="34" charset="0"/>
            </a:endParaRPr>
          </a:p>
        </p:txBody>
      </p:sp>
      <p:sp>
        <p:nvSpPr>
          <p:cNvPr id="6" name="CuadroTexto 5">
            <a:extLst>
              <a:ext uri="{FF2B5EF4-FFF2-40B4-BE49-F238E27FC236}">
                <a16:creationId xmlns:a16="http://schemas.microsoft.com/office/drawing/2014/main" id="{E105DC66-B987-4DA4-A562-D9250FC455AF}"/>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5F6372"/>
                </a:solidFill>
                <a:latin typeface="Calibri" panose="020F0502020204030204" pitchFamily="34" charset="0"/>
              </a:rPr>
              <a:t>Vibe Coding CEDIA 2026 · Universidad UTE · UTPL</a:t>
            </a:r>
            <a:endParaRPr lang="es-EC" sz="1400">
              <a:solidFill>
                <a:srgbClr val="5F6372"/>
              </a:solidFill>
              <a:latin typeface="Calibri" panose="020F0502020204030204" pitchFamily="34" charset="0"/>
            </a:endParaRPr>
          </a:p>
        </p:txBody>
      </p:sp>
      <p:sp>
        <p:nvSpPr>
          <p:cNvPr id="7" name="CuadroTexto 6">
            <a:extLst>
              <a:ext uri="{FF2B5EF4-FFF2-40B4-BE49-F238E27FC236}">
                <a16:creationId xmlns:a16="http://schemas.microsoft.com/office/drawing/2014/main" id="{870186CF-9B30-4AFE-9DC0-1B4CAE80ECE9}"/>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5F6372"/>
                </a:solidFill>
                <a:latin typeface="Calibri" panose="020F0502020204030204" pitchFamily="34" charset="0"/>
              </a:rPr>
              <a:t>9 / 10</a:t>
            </a:r>
          </a:p>
        </p:txBody>
      </p:sp>
    </p:spTree>
    <p:extLst>
      <p:ext uri="{BB962C8B-B14F-4D97-AF65-F5344CB8AC3E}">
        <p14:creationId xmlns:p14="http://schemas.microsoft.com/office/powerpoint/2010/main" val="3992086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1020"/>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563FA5D-45D3-457E-AF8B-41B95E71E932}"/>
              </a:ext>
            </a:extLst>
          </p:cNvPr>
          <p:cNvSpPr/>
          <p:nvPr/>
        </p:nvSpPr>
        <p:spPr>
          <a:xfrm>
            <a:off x="609600" y="1397000"/>
            <a:ext cx="101600" cy="1905000"/>
          </a:xfrm>
          <a:prstGeom prst="rect">
            <a:avLst/>
          </a:prstGeom>
          <a:solidFill>
            <a:srgbClr val="FFC629"/>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CuadroTexto 2">
            <a:extLst>
              <a:ext uri="{FF2B5EF4-FFF2-40B4-BE49-F238E27FC236}">
                <a16:creationId xmlns:a16="http://schemas.microsoft.com/office/drawing/2014/main" id="{E1E733E8-99BD-49EA-99E2-1BDDB481C6EB}"/>
              </a:ext>
            </a:extLst>
          </p:cNvPr>
          <p:cNvSpPr txBox="1"/>
          <p:nvPr/>
        </p:nvSpPr>
        <p:spPr>
          <a:xfrm>
            <a:off x="965200" y="1320800"/>
            <a:ext cx="10414000" cy="369332"/>
          </a:xfrm>
          <a:prstGeom prst="rect">
            <a:avLst/>
          </a:prstGeom>
          <a:noFill/>
        </p:spPr>
        <p:txBody>
          <a:bodyPr vert="horz" wrap="square" lIns="0" tIns="0" rIns="0" bIns="0" rtlCol="0">
            <a:noAutofit/>
          </a:bodyPr>
          <a:lstStyle/>
          <a:p>
            <a:r>
              <a:rPr lang="en-US" sz="4600" b="1">
                <a:solidFill>
                  <a:srgbClr val="FFFFFF"/>
                </a:solidFill>
                <a:latin typeface="Georgia" panose="02040502050405020303" pitchFamily="18" charset="0"/>
              </a:rPr>
              <a:t>Practice with evidence, at any hour</a:t>
            </a:r>
            <a:endParaRPr lang="es-EC" sz="4600" b="1">
              <a:solidFill>
                <a:srgbClr val="FFFFFF"/>
              </a:solidFill>
              <a:latin typeface="Georgia" panose="02040502050405020303" pitchFamily="18" charset="0"/>
            </a:endParaRPr>
          </a:p>
        </p:txBody>
      </p:sp>
      <p:sp>
        <p:nvSpPr>
          <p:cNvPr id="4" name="CuadroTexto 3">
            <a:extLst>
              <a:ext uri="{FF2B5EF4-FFF2-40B4-BE49-F238E27FC236}">
                <a16:creationId xmlns:a16="http://schemas.microsoft.com/office/drawing/2014/main" id="{97D30CA4-161F-474A-B933-3A59A905349E}"/>
              </a:ext>
            </a:extLst>
          </p:cNvPr>
          <p:cNvSpPr txBox="1"/>
          <p:nvPr/>
        </p:nvSpPr>
        <p:spPr>
          <a:xfrm>
            <a:off x="965200" y="3175000"/>
            <a:ext cx="10414000" cy="369332"/>
          </a:xfrm>
          <a:prstGeom prst="rect">
            <a:avLst/>
          </a:prstGeom>
          <a:noFill/>
        </p:spPr>
        <p:txBody>
          <a:bodyPr vert="horz" wrap="square" lIns="0" tIns="0" rIns="0" bIns="0" rtlCol="0">
            <a:noAutofit/>
          </a:bodyPr>
          <a:lstStyle/>
          <a:p>
            <a:r>
              <a:rPr lang="es-EC" sz="2200" b="1">
                <a:solidFill>
                  <a:srgbClr val="FFC629"/>
                </a:solidFill>
                <a:latin typeface="Calibri" panose="020F0502020204030204" pitchFamily="34" charset="0"/>
              </a:rPr>
              <a:t>https://pabloroberto01.github.io/vibe-coding-proyecto-final/</a:t>
            </a:r>
          </a:p>
        </p:txBody>
      </p:sp>
      <p:sp>
        <p:nvSpPr>
          <p:cNvPr id="5" name="CuadroTexto 4">
            <a:extLst>
              <a:ext uri="{FF2B5EF4-FFF2-40B4-BE49-F238E27FC236}">
                <a16:creationId xmlns:a16="http://schemas.microsoft.com/office/drawing/2014/main" id="{A549CEC2-6941-4405-9179-BD9416F5B67D}"/>
              </a:ext>
            </a:extLst>
          </p:cNvPr>
          <p:cNvSpPr txBox="1"/>
          <p:nvPr/>
        </p:nvSpPr>
        <p:spPr>
          <a:xfrm>
            <a:off x="965200" y="4191000"/>
            <a:ext cx="10414000" cy="369332"/>
          </a:xfrm>
          <a:prstGeom prst="rect">
            <a:avLst/>
          </a:prstGeom>
          <a:noFill/>
        </p:spPr>
        <p:txBody>
          <a:bodyPr vert="horz" wrap="square" lIns="0" tIns="0" rIns="0" bIns="0" rtlCol="0">
            <a:noAutofit/>
          </a:bodyPr>
          <a:lstStyle/>
          <a:p>
            <a:r>
              <a:rPr lang="es-EC" sz="2200">
                <a:solidFill>
                  <a:srgbClr val="FFFFFF"/>
                </a:solidFill>
                <a:latin typeface="Calibri" panose="020F0502020204030204" pitchFamily="34" charset="0"/>
              </a:rPr>
              <a:t>Pablo Cruz Molina · Universidad UTE</a:t>
            </a:r>
          </a:p>
          <a:p>
            <a:r>
              <a:rPr lang="es-EC" sz="2200">
                <a:solidFill>
                  <a:srgbClr val="FFFFFF"/>
                </a:solidFill>
                <a:latin typeface="Calibri" panose="020F0502020204030204" pitchFamily="34" charset="0"/>
              </a:rPr>
              <a:t>Cristhian Fernando Peñarreta Quezada · UTPL</a:t>
            </a:r>
          </a:p>
        </p:txBody>
      </p:sp>
      <p:sp>
        <p:nvSpPr>
          <p:cNvPr id="6" name="CuadroTexto 5">
            <a:extLst>
              <a:ext uri="{FF2B5EF4-FFF2-40B4-BE49-F238E27FC236}">
                <a16:creationId xmlns:a16="http://schemas.microsoft.com/office/drawing/2014/main" id="{713D7867-313E-4A4F-958F-C133692AFE37}"/>
              </a:ext>
            </a:extLst>
          </p:cNvPr>
          <p:cNvSpPr txBox="1"/>
          <p:nvPr/>
        </p:nvSpPr>
        <p:spPr>
          <a:xfrm>
            <a:off x="609600" y="6426200"/>
            <a:ext cx="8890000" cy="369332"/>
          </a:xfrm>
          <a:prstGeom prst="rect">
            <a:avLst/>
          </a:prstGeom>
          <a:noFill/>
        </p:spPr>
        <p:txBody>
          <a:bodyPr vert="horz" wrap="square" lIns="0" tIns="0" rIns="0" bIns="0" rtlCol="0">
            <a:noAutofit/>
          </a:bodyPr>
          <a:lstStyle/>
          <a:p>
            <a:r>
              <a:rPr lang="es-MX" sz="1400">
                <a:solidFill>
                  <a:srgbClr val="C9CCE0"/>
                </a:solidFill>
                <a:latin typeface="Calibri" panose="020F0502020204030204" pitchFamily="34" charset="0"/>
              </a:rPr>
              <a:t>Vibe Coding CEDIA 2026 · Universidad UTE · UTPL</a:t>
            </a:r>
            <a:endParaRPr lang="es-EC" sz="1400">
              <a:solidFill>
                <a:srgbClr val="C9CCE0"/>
              </a:solidFill>
              <a:latin typeface="Calibri" panose="020F0502020204030204" pitchFamily="34" charset="0"/>
            </a:endParaRPr>
          </a:p>
        </p:txBody>
      </p:sp>
      <p:sp>
        <p:nvSpPr>
          <p:cNvPr id="7" name="CuadroTexto 6">
            <a:extLst>
              <a:ext uri="{FF2B5EF4-FFF2-40B4-BE49-F238E27FC236}">
                <a16:creationId xmlns:a16="http://schemas.microsoft.com/office/drawing/2014/main" id="{D5559E39-BF28-417F-A3D2-702CF971F7A6}"/>
              </a:ext>
            </a:extLst>
          </p:cNvPr>
          <p:cNvSpPr txBox="1"/>
          <p:nvPr/>
        </p:nvSpPr>
        <p:spPr>
          <a:xfrm>
            <a:off x="10312400" y="6426200"/>
            <a:ext cx="1270000" cy="369332"/>
          </a:xfrm>
          <a:prstGeom prst="rect">
            <a:avLst/>
          </a:prstGeom>
          <a:noFill/>
        </p:spPr>
        <p:txBody>
          <a:bodyPr vert="horz" wrap="square" lIns="0" tIns="0" rIns="0" bIns="0" rtlCol="0">
            <a:noAutofit/>
          </a:bodyPr>
          <a:lstStyle/>
          <a:p>
            <a:pPr algn="r"/>
            <a:r>
              <a:rPr lang="es-EC" sz="1400">
                <a:solidFill>
                  <a:srgbClr val="C9CCE0"/>
                </a:solidFill>
                <a:latin typeface="Calibri" panose="020F0502020204030204" pitchFamily="34" charset="0"/>
              </a:rPr>
              <a:t>10 / 10</a:t>
            </a:r>
          </a:p>
        </p:txBody>
      </p:sp>
    </p:spTree>
    <p:extLst>
      <p:ext uri="{BB962C8B-B14F-4D97-AF65-F5344CB8AC3E}">
        <p14:creationId xmlns:p14="http://schemas.microsoft.com/office/powerpoint/2010/main" val="20553685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1350</Words>
  <Application>Microsoft Office PowerPoint</Application>
  <PresentationFormat>Personalizado</PresentationFormat>
  <Paragraphs>106</Paragraphs>
  <Slides>10</Slides>
  <Notes>10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Calibri</vt:lpstr>
      <vt:lpstr>Calibri Light</vt:lpstr>
      <vt:lpstr>Georgia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Cruz</dc:creator>
  <cp:lastModifiedBy>Pablo Cruz</cp:lastModifiedBy>
  <cp:revision>1</cp:revision>
  <dcterms:created xsi:type="dcterms:W3CDTF">2026-10-10T00:40:12Z</dcterms:created>
  <dcterms:modified xsi:type="dcterms:W3CDTF">2026-10-10T00:40:12Z</dcterms:modified>
</cp:coreProperties>
</file>