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0DA27-472F-4EAA-AABA-655F184BC462}" type="datetimeFigureOut">
              <a:rPr lang="es-EC" smtClean="0"/>
              <a:t>9/10/2026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838E8-42EA-40A5-82C8-A7C1A899FDE6}" type="slidenum">
              <a:rPr lang="es-EC" smtClean="0"/>
              <a:t>‹Nº›</a:t>
            </a:fld>
            <a:endParaRPr lang="es-EC"/>
          </a:p>
        </p:txBody>
      </p:sp>
    </p:spTree>
    <p:extLst>
      <p:ext uri="{BB962C8B-B14F-4D97-AF65-F5344CB8AC3E}">
        <p14:creationId xmlns:p14="http://schemas.microsoft.com/office/powerpoint/2010/main" val="1144478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1 / 10 · Portada · 15 s</a:t>
            </a:r>
          </a:p>
          <a:p>
            <a:r>
              <a:rPr lang="es-MX"/>
              <a:t>Este es el Tutor de Historia de la gastronomía. Somos Pablo Cruz Molina, de la U T E, y Cristhian Peñarreta Quezada, de la U T P L. Solo responde desde el material del curso.</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1</a:t>
            </a:fld>
            <a:endParaRPr lang="es-EC"/>
          </a:p>
        </p:txBody>
      </p:sp>
    </p:spTree>
    <p:extLst>
      <p:ext uri="{BB962C8B-B14F-4D97-AF65-F5344CB8AC3E}">
        <p14:creationId xmlns:p14="http://schemas.microsoft.com/office/powerpoint/2010/main" val="107908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2 / 10 · El problema · 35 s</a:t>
            </a:r>
          </a:p>
          <a:p>
            <a:r>
              <a:rPr lang="es-MX"/>
              <a:t>En Fundamentos gastronómicos los estudiantes repasan la historia de la cocina fuera del horario de clase. Ahí aparecen las dudas. Un estudiante pregunta a un chatbot general qué era el garum. Recibe una respuesta segura, pero sin fuente. A veces incluye datos que el curso no enseña. El docente no puede revisar cada conversación. El estudiante no sabe en qué creer. El problema es una práctica autónoma sin respaldo verificable.</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2</a:t>
            </a:fld>
            <a:endParaRPr lang="es-EC"/>
          </a:p>
        </p:txBody>
      </p:sp>
    </p:spTree>
    <p:extLst>
      <p:ext uri="{BB962C8B-B14F-4D97-AF65-F5344CB8AC3E}">
        <p14:creationId xmlns:p14="http://schemas.microsoft.com/office/powerpoint/2010/main" val="647386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3 / 10 · La herramienta · 30 s</a:t>
            </a:r>
          </a:p>
          <a:p>
            <a:r>
              <a:rPr lang="es-MX"/>
              <a:t>El tutor lo usan los estudiantes del curso, desde el navegador y sin registrarse. Recibe una pregunta escrita o una respuesta a la evaluación inicial. Entrega una explicación breve, la cita del fragmento que la respalda y una pregunta de seguimiento. Se basa en la guía veinticuatro del curso, Chatbot o tutor del curso. El docente controla todo el contenido en cinco fragmentos de texto.</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3</a:t>
            </a:fld>
            <a:endParaRPr lang="es-EC"/>
          </a:p>
        </p:txBody>
      </p:sp>
    </p:spTree>
    <p:extLst>
      <p:ext uri="{BB962C8B-B14F-4D97-AF65-F5344CB8AC3E}">
        <p14:creationId xmlns:p14="http://schemas.microsoft.com/office/powerpoint/2010/main" val="4243039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4 / 10 · Cómo funciona · 40 s</a:t>
            </a:r>
          </a:p>
          <a:p>
            <a:r>
              <a:rPr lang="es-MX"/>
              <a:t>Funciona en cuatro pasos. Primero el docente escribe los fragmentos, del P uno al P cinco, a partir de su material. Luego el estudiante escribe su pregunta. El motor busca qué fragmento cubre los términos de la pregunta. Si cubre poco, no responde y deriva al docente. Si dos fragmentos empatan, pide precisión. Construimos este motor con Claude, una I A. Hoy no llama a ningún modelo en vivo y por eso cada respuesta es revisable. El docente decide siempre qué entra en los fragmentos.</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4</a:t>
            </a:fld>
            <a:endParaRPr lang="es-EC"/>
          </a:p>
        </p:txBody>
      </p:sp>
    </p:spTree>
    <p:extLst>
      <p:ext uri="{BB962C8B-B14F-4D97-AF65-F5344CB8AC3E}">
        <p14:creationId xmlns:p14="http://schemas.microsoft.com/office/powerpoint/2010/main" val="306494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5 / 10 · Evidencia · 35 s</a:t>
            </a:r>
          </a:p>
          <a:p>
            <a:r>
              <a:rPr lang="es-MX"/>
              <a:t>Comprobamos el tutor con pruebas propias. Veintidós de veintidós casos automáticos dan el resultado esperado con los datos reales. Las diez preguntas de prueba incluyen seis respondibles, dos ambiguas y dos fuera de alcance. En las seis respondibles cita el fragmento correcto. En las ambiguas pide precisión. En las fuera de alcance no inventa. También resiste un fragmento con una instrucción escondida. Todavía no lo probamos con estudiantes reales del curso.</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5</a:t>
            </a:fld>
            <a:endParaRPr lang="es-EC"/>
          </a:p>
        </p:txBody>
      </p:sp>
    </p:spTree>
    <p:extLst>
      <p:ext uri="{BB962C8B-B14F-4D97-AF65-F5344CB8AC3E}">
        <p14:creationId xmlns:p14="http://schemas.microsoft.com/office/powerpoint/2010/main" val="307753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6 / 10 · Límites y uso responsable · 25 s</a:t>
            </a:r>
          </a:p>
          <a:p>
            <a:r>
              <a:rPr lang="es-MX"/>
              <a:t>El tutor no reemplaza al docente ni resuelve tareas evaluadas. No pide ni guarda datos personales. Solo recuerda en el navegador el idioma y el tema. Si no reconoce un sinónimo, deriva al docente. El siguiente paso es llevarlo al aula de Moodle y conectar la I A de Claude desde un servidor propio.</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6</a:t>
            </a:fld>
            <a:endParaRPr lang="es-EC"/>
          </a:p>
        </p:txBody>
      </p:sp>
    </p:spTree>
    <p:extLst>
      <p:ext uri="{BB962C8B-B14F-4D97-AF65-F5344CB8AC3E}">
        <p14:creationId xmlns:p14="http://schemas.microsoft.com/office/powerpoint/2010/main" val="2299965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7 / 10 · Demostración · Entrada · 30 s</a:t>
            </a:r>
          </a:p>
          <a:p>
            <a:r>
              <a:rPr lang="es-MX"/>
              <a:t>Veamos la herramienta. Esta es la pantalla de inicio del tutor. El estudiante elige entre la evaluación inicial y el tutor libre. Arriba cambia el idioma entre español e inglés. Abajo escribe su pregunta con sus propias palabras. Más arriba en la página, cada tema tiene su tarjeta. No hay registro ni datos personales. Así el estudiante empieza en pocos segundos.</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7</a:t>
            </a:fld>
            <a:endParaRPr lang="es-EC"/>
          </a:p>
        </p:txBody>
      </p:sp>
    </p:spTree>
    <p:extLst>
      <p:ext uri="{BB962C8B-B14F-4D97-AF65-F5344CB8AC3E}">
        <p14:creationId xmlns:p14="http://schemas.microsoft.com/office/powerpoint/2010/main" val="3969104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8 / 10 · Demostración · Resultado · 35 s</a:t>
            </a:r>
          </a:p>
          <a:p>
            <a:r>
              <a:rPr lang="es-MX"/>
              <a:t>Este es el resultado central. El estudiante preguntó qué era el garum. Mire primero la cita P dos, junto a la respuesta. Indica el fragmento que la respalda. La explicación usa las frases del propio material. Al final aparece una pregunta de seguimiento para comprobar lo aprendido. La sección Respaldo abre el texto completo del fragmento. Así el estudiante verifica cada afirmación por su cuenta y el docente sabe de dónde salió.</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8</a:t>
            </a:fld>
            <a:endParaRPr lang="es-EC"/>
          </a:p>
        </p:txBody>
      </p:sp>
    </p:spTree>
    <p:extLst>
      <p:ext uri="{BB962C8B-B14F-4D97-AF65-F5344CB8AC3E}">
        <p14:creationId xmlns:p14="http://schemas.microsoft.com/office/powerpoint/2010/main" val="1770450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9 / 10 · Demostración · Revisión y entrega · 30 s</a:t>
            </a:r>
          </a:p>
          <a:p>
            <a:r>
              <a:rPr lang="es-MX"/>
              <a:t>Aquí se revisa el comportamiento. Esta es la página de pruebas de aceptación. Ejecuta veintidós casos contra el motor con los materiales reales. Hoy los veintidós están en verde. Cada fila muestra la pregunta, lo esperado y lo obtenido. El docente la abre después de cada cambio en los fragmentos. Si una prueba falla, se detiene el uso y se revisa antes de publicar.</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9</a:t>
            </a:fld>
            <a:endParaRPr lang="es-EC"/>
          </a:p>
        </p:txBody>
      </p:sp>
    </p:spTree>
    <p:extLst>
      <p:ext uri="{BB962C8B-B14F-4D97-AF65-F5344CB8AC3E}">
        <p14:creationId xmlns:p14="http://schemas.microsoft.com/office/powerpoint/2010/main" val="2879876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t>Diapositiva 10 / 10 · Cierre · 25 s</a:t>
            </a:r>
          </a:p>
          <a:p>
            <a:r>
              <a:rPr lang="es-MX"/>
              <a:t>Con este tutor el estudiante practica a cualquier hora sin perder el respaldo del curso. El docente conserva el control del contenido. Nuestro siguiente paso es probarlo con un grupo real y medir sus resultados. El enlace al proyecto está en pantalla. Le invitamos a adaptarlo a su propia asignatura. Gracias por su atención.</a:t>
            </a:r>
            <a:endParaRPr lang="es-EC"/>
          </a:p>
        </p:txBody>
      </p:sp>
      <p:sp>
        <p:nvSpPr>
          <p:cNvPr id="4" name="Marcador de número de diapositiva 3"/>
          <p:cNvSpPr>
            <a:spLocks noGrp="1"/>
          </p:cNvSpPr>
          <p:nvPr>
            <p:ph type="sldNum" sz="quarter" idx="5"/>
          </p:nvPr>
        </p:nvSpPr>
        <p:spPr/>
        <p:txBody>
          <a:bodyPr/>
          <a:lstStyle/>
          <a:p>
            <a:fld id="{6CC838E8-42EA-40A5-82C8-A7C1A899FDE6}" type="slidenum">
              <a:rPr lang="es-EC" smtClean="0"/>
              <a:t>10</a:t>
            </a:fld>
            <a:endParaRPr lang="es-EC"/>
          </a:p>
        </p:txBody>
      </p:sp>
    </p:spTree>
    <p:extLst>
      <p:ext uri="{BB962C8B-B14F-4D97-AF65-F5344CB8AC3E}">
        <p14:creationId xmlns:p14="http://schemas.microsoft.com/office/powerpoint/2010/main" val="40352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AEAE60-60A8-4446-9945-E857489FBA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A7ED743E-82BA-4F3D-9A98-8D6942F5E0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05DCDC48-FA7E-40CC-B07F-5A4F6453352F}"/>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9E18D7E5-B5A7-4BC5-9F4B-BC85B07301B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BE5BB8A6-8B45-4626-87D0-DCA979E3B528}"/>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4278010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A4147-6030-4CF7-AAEC-3E47F13DD23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BA94B90-F42E-4DF7-BE5D-7ACFDC0A132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84518E3-9BB8-4496-BB04-60E3BA68FEC2}"/>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663B9CFE-A3C1-4A0A-813C-C3CFEF002A5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0D0600CC-C446-4BC3-8700-B858B5DC925C}"/>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1048659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2C3404-2467-4CF5-8D46-1C259C04197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FC0018CC-4143-4BD0-9371-FE2A11ADA4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AEA7BB1-19AE-47D8-8258-120902CCE0E4}"/>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1225AE97-2B14-468F-989E-3264500A93C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495CED7-0EF3-485E-BB67-01FF1656FE82}"/>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2334162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603A8-9BC2-4DCE-AC7B-528D6B51102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5D65616-97AD-4863-9BE7-52C53D88C97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298B5B38-EAB0-4844-8A89-8C6E234CF51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11B9E896-5D2D-4617-BB0A-615ADF745094}"/>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6" name="Marcador de pie de página 5">
            <a:extLst>
              <a:ext uri="{FF2B5EF4-FFF2-40B4-BE49-F238E27FC236}">
                <a16:creationId xmlns:a16="http://schemas.microsoft.com/office/drawing/2014/main" id="{86E541EF-6DD7-46E7-AB08-DCBDB1E1F50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147B4B7-60C1-481A-9F8D-CF834D63F04A}"/>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1077977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6E432D-8019-42D0-BC65-B6846F3A61A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2098D11-D63F-46A1-BF3C-40465319C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1E5E4DD-592F-4BD1-ACFF-FFCEBF96F39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D5B68418-CD8E-4BE7-A8D9-BDD58BDED7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B9D06EA-E790-4A70-AFB4-8F6CBB25F7C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38A86D50-C65E-405A-8B08-F66BB56D6272}"/>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8" name="Marcador de pie de página 7">
            <a:extLst>
              <a:ext uri="{FF2B5EF4-FFF2-40B4-BE49-F238E27FC236}">
                <a16:creationId xmlns:a16="http://schemas.microsoft.com/office/drawing/2014/main" id="{A017278D-06EF-42CC-A54B-F2FCCD7A1C65}"/>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2F1ED9C6-3F36-4C5B-9F33-05E76FD7C1B7}"/>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1646488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1780E0-94C3-498D-86F9-8E41DAA4159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8397F436-7257-4833-BA02-2035FA467BE4}"/>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4" name="Marcador de pie de página 3">
            <a:extLst>
              <a:ext uri="{FF2B5EF4-FFF2-40B4-BE49-F238E27FC236}">
                <a16:creationId xmlns:a16="http://schemas.microsoft.com/office/drawing/2014/main" id="{A0A52123-DF16-4B48-8A01-CB29648F1090}"/>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09C9E250-0839-4FA8-A23C-ED5F7FC24B25}"/>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462559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8E9A90-A49C-4E1E-99D5-AD122A2C1014}"/>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3" name="Marcador de pie de página 2">
            <a:extLst>
              <a:ext uri="{FF2B5EF4-FFF2-40B4-BE49-F238E27FC236}">
                <a16:creationId xmlns:a16="http://schemas.microsoft.com/office/drawing/2014/main" id="{F27E6534-CBEE-4FBC-BBB6-7777AA1A2885}"/>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0B0E343D-811B-4FFC-B91E-F367DCDF83C1}"/>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339099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A69F9F-7B68-44B8-A7C5-2D31234FD0C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C95893F-D69E-4E05-8547-C89A373ABE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475E5BC7-44E6-493C-BDA9-C86A34A23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0339BE-B6CC-4908-9D95-2EEF7509D4B7}"/>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6" name="Marcador de pie de página 5">
            <a:extLst>
              <a:ext uri="{FF2B5EF4-FFF2-40B4-BE49-F238E27FC236}">
                <a16:creationId xmlns:a16="http://schemas.microsoft.com/office/drawing/2014/main" id="{B8AE0695-69D2-4ECA-B4ED-871879B77A12}"/>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08F4E23-D921-4DE2-B42C-63CE6545C2A4}"/>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4124483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1F000-6F0E-4F74-B4B1-0ED93A1B972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EFB02388-BC5F-48C6-AD5D-A2D813792B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47547071-095E-4E4D-A5A0-39BC7A1899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B089E6-3903-4FC2-B21E-306C713A9E09}"/>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6" name="Marcador de pie de página 5">
            <a:extLst>
              <a:ext uri="{FF2B5EF4-FFF2-40B4-BE49-F238E27FC236}">
                <a16:creationId xmlns:a16="http://schemas.microsoft.com/office/drawing/2014/main" id="{36DD763E-E85A-4886-8DE5-94DC0690E999}"/>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A3F5D972-D020-48E1-99D4-8CD9DB8AA11F}"/>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51495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E646D6-2614-4F6F-99C5-172EFC65998D}"/>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C415DFB5-E304-4C3B-B966-1890DAEF6A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8A0EA996-AE8D-4B89-9998-868E8AE7C032}"/>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F9BF1C69-C3B7-40CE-AEFC-EB456E778BB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19FC48DE-0C12-4B93-B61C-AA661FACB188}"/>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1921072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2DA2F94-37E5-4A67-8029-A73E677C22B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2C95B466-95CF-44A8-8CD4-AA3C3F3C240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9153653E-E371-400F-8643-1E62BC4EEBA6}"/>
              </a:ext>
            </a:extLst>
          </p:cNvPr>
          <p:cNvSpPr>
            <a:spLocks noGrp="1"/>
          </p:cNvSpPr>
          <p:nvPr>
            <p:ph type="dt" sz="half" idx="10"/>
          </p:nvPr>
        </p:nvSpPr>
        <p:spPr/>
        <p:txBody>
          <a:body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B669C475-B133-45F1-8D3C-0AAD50BBAD01}"/>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B40FEFD3-2B05-4F2C-9401-FC80D8965BE7}"/>
              </a:ext>
            </a:extLst>
          </p:cNvPr>
          <p:cNvSpPr>
            <a:spLocks noGrp="1"/>
          </p:cNvSpPr>
          <p:nvPr>
            <p:ph type="sldNum" sz="quarter" idx="12"/>
          </p:nvPr>
        </p:nvSpPr>
        <p:spPr/>
        <p:txBody>
          <a:bodyPr/>
          <a:lstStyle/>
          <a:p>
            <a:fld id="{61637ABE-C1FD-4776-9FB8-930D3A899103}" type="slidenum">
              <a:rPr lang="es-EC" smtClean="0"/>
              <a:t>‹Nº›</a:t>
            </a:fld>
            <a:endParaRPr lang="es-EC"/>
          </a:p>
        </p:txBody>
      </p:sp>
    </p:spTree>
    <p:extLst>
      <p:ext uri="{BB962C8B-B14F-4D97-AF65-F5344CB8AC3E}">
        <p14:creationId xmlns:p14="http://schemas.microsoft.com/office/powerpoint/2010/main" val="93181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FF4E29-4260-436D-957D-1B4EBEC043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5B061AD9-895B-439D-9DE0-BD9A928953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6482BFCC-DA8D-48FF-9022-5A6135C038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823D96-F0D2-40CF-B200-D1CFE3819DBE}" type="datetimeFigureOut">
              <a:rPr lang="es-EC" smtClean="0"/>
              <a:t>9/10/2026</a:t>
            </a:fld>
            <a:endParaRPr lang="es-EC"/>
          </a:p>
        </p:txBody>
      </p:sp>
      <p:sp>
        <p:nvSpPr>
          <p:cNvPr id="5" name="Marcador de pie de página 4">
            <a:extLst>
              <a:ext uri="{FF2B5EF4-FFF2-40B4-BE49-F238E27FC236}">
                <a16:creationId xmlns:a16="http://schemas.microsoft.com/office/drawing/2014/main" id="{CCD35CBA-7238-4E1D-8C29-249E4B4492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DE99F155-998B-41A9-8E16-8326E7639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37ABE-C1FD-4776-9FB8-930D3A899103}" type="slidenum">
              <a:rPr lang="es-EC" smtClean="0"/>
              <a:t>‹Nº›</a:t>
            </a:fld>
            <a:endParaRPr lang="es-EC"/>
          </a:p>
        </p:txBody>
      </p:sp>
    </p:spTree>
    <p:extLst>
      <p:ext uri="{BB962C8B-B14F-4D97-AF65-F5344CB8AC3E}">
        <p14:creationId xmlns:p14="http://schemas.microsoft.com/office/powerpoint/2010/main" val="4275078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020"/>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18C207E-08DD-4800-BB50-4DDE0FBC172D}"/>
              </a:ext>
            </a:extLst>
          </p:cNvPr>
          <p:cNvSpPr/>
          <p:nvPr/>
        </p:nvSpPr>
        <p:spPr>
          <a:xfrm>
            <a:off x="609600" y="889000"/>
            <a:ext cx="101600" cy="2540000"/>
          </a:xfrm>
          <a:prstGeom prst="rect">
            <a:avLst/>
          </a:prstGeom>
          <a:solidFill>
            <a:srgbClr val="FFC629"/>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CuadroTexto 2">
            <a:extLst>
              <a:ext uri="{FF2B5EF4-FFF2-40B4-BE49-F238E27FC236}">
                <a16:creationId xmlns:a16="http://schemas.microsoft.com/office/drawing/2014/main" id="{8F059E46-A0C7-4488-8E9D-49F3FE701E12}"/>
              </a:ext>
            </a:extLst>
          </p:cNvPr>
          <p:cNvSpPr txBox="1"/>
          <p:nvPr/>
        </p:nvSpPr>
        <p:spPr>
          <a:xfrm>
            <a:off x="965200" y="812800"/>
            <a:ext cx="10414000" cy="369332"/>
          </a:xfrm>
          <a:prstGeom prst="rect">
            <a:avLst/>
          </a:prstGeom>
          <a:noFill/>
        </p:spPr>
        <p:txBody>
          <a:bodyPr vert="horz" wrap="square" lIns="0" tIns="0" rIns="0" bIns="0" rtlCol="0">
            <a:noAutofit/>
          </a:bodyPr>
          <a:lstStyle/>
          <a:p>
            <a:r>
              <a:rPr lang="es-MX" sz="5000" b="1">
                <a:solidFill>
                  <a:srgbClr val="FFFFFF"/>
                </a:solidFill>
                <a:latin typeface="Georgia" panose="02040502050405020303" pitchFamily="18" charset="0"/>
              </a:rPr>
              <a:t>Tutor de Historia de la gastronomía</a:t>
            </a:r>
            <a:endParaRPr lang="es-EC" sz="5000" b="1">
              <a:solidFill>
                <a:srgbClr val="FFFFFF"/>
              </a:solidFill>
              <a:latin typeface="Georgia" panose="02040502050405020303" pitchFamily="18" charset="0"/>
            </a:endParaRPr>
          </a:p>
        </p:txBody>
      </p:sp>
      <p:sp>
        <p:nvSpPr>
          <p:cNvPr id="4" name="CuadroTexto 3">
            <a:extLst>
              <a:ext uri="{FF2B5EF4-FFF2-40B4-BE49-F238E27FC236}">
                <a16:creationId xmlns:a16="http://schemas.microsoft.com/office/drawing/2014/main" id="{637C7FAE-345F-4411-9FE3-BFAFF895D76A}"/>
              </a:ext>
            </a:extLst>
          </p:cNvPr>
          <p:cNvSpPr txBox="1"/>
          <p:nvPr/>
        </p:nvSpPr>
        <p:spPr>
          <a:xfrm>
            <a:off x="965200" y="2540000"/>
            <a:ext cx="10414000" cy="369332"/>
          </a:xfrm>
          <a:prstGeom prst="rect">
            <a:avLst/>
          </a:prstGeom>
          <a:noFill/>
        </p:spPr>
        <p:txBody>
          <a:bodyPr vert="horz" wrap="square" lIns="0" tIns="0" rIns="0" bIns="0" rtlCol="0">
            <a:noAutofit/>
          </a:bodyPr>
          <a:lstStyle/>
          <a:p>
            <a:r>
              <a:rPr lang="es-MX" sz="2600">
                <a:solidFill>
                  <a:srgbClr val="FFC629"/>
                </a:solidFill>
                <a:latin typeface="Calibri" panose="020F0502020204030204" pitchFamily="34" charset="0"/>
              </a:rPr>
              <a:t>Responde solo desde el material del curso</a:t>
            </a:r>
            <a:endParaRPr lang="es-EC" sz="2600">
              <a:solidFill>
                <a:srgbClr val="FFC629"/>
              </a:solidFill>
              <a:latin typeface="Calibri" panose="020F0502020204030204" pitchFamily="34" charset="0"/>
            </a:endParaRPr>
          </a:p>
        </p:txBody>
      </p:sp>
      <p:sp>
        <p:nvSpPr>
          <p:cNvPr id="5" name="CuadroTexto 4">
            <a:extLst>
              <a:ext uri="{FF2B5EF4-FFF2-40B4-BE49-F238E27FC236}">
                <a16:creationId xmlns:a16="http://schemas.microsoft.com/office/drawing/2014/main" id="{83B1A547-1845-4236-8E2F-E7874A7BD848}"/>
              </a:ext>
            </a:extLst>
          </p:cNvPr>
          <p:cNvSpPr txBox="1"/>
          <p:nvPr/>
        </p:nvSpPr>
        <p:spPr>
          <a:xfrm>
            <a:off x="965200" y="3429000"/>
            <a:ext cx="10414000" cy="369332"/>
          </a:xfrm>
          <a:prstGeom prst="rect">
            <a:avLst/>
          </a:prstGeom>
          <a:noFill/>
        </p:spPr>
        <p:txBody>
          <a:bodyPr vert="horz" wrap="square" lIns="0" tIns="0" rIns="0" bIns="0" rtlCol="0">
            <a:noAutofit/>
          </a:bodyPr>
          <a:lstStyle/>
          <a:p>
            <a:r>
              <a:rPr lang="es-EC" sz="2200">
                <a:solidFill>
                  <a:srgbClr val="FFFFFF"/>
                </a:solidFill>
                <a:latin typeface="Calibri" panose="020F0502020204030204" pitchFamily="34" charset="0"/>
              </a:rPr>
              <a:t>Pablo Cruz Molina · Universidad UTE</a:t>
            </a:r>
          </a:p>
          <a:p>
            <a:r>
              <a:rPr lang="es-EC" sz="2200">
                <a:solidFill>
                  <a:srgbClr val="FFFFFF"/>
                </a:solidFill>
                <a:latin typeface="Calibri" panose="020F0502020204030204" pitchFamily="34" charset="0"/>
              </a:rPr>
              <a:t>Cristhian Fernando Peñarreta Quezada · UTPL</a:t>
            </a:r>
          </a:p>
        </p:txBody>
      </p:sp>
      <p:sp>
        <p:nvSpPr>
          <p:cNvPr id="6" name="CuadroTexto 5">
            <a:extLst>
              <a:ext uri="{FF2B5EF4-FFF2-40B4-BE49-F238E27FC236}">
                <a16:creationId xmlns:a16="http://schemas.microsoft.com/office/drawing/2014/main" id="{4DDFF839-4C34-4759-8D8C-AA3619FB2C4B}"/>
              </a:ext>
            </a:extLst>
          </p:cNvPr>
          <p:cNvSpPr txBox="1"/>
          <p:nvPr/>
        </p:nvSpPr>
        <p:spPr>
          <a:xfrm>
            <a:off x="965200" y="4445000"/>
            <a:ext cx="10414000" cy="381000"/>
          </a:xfrm>
          <a:prstGeom prst="rect">
            <a:avLst/>
          </a:prstGeom>
          <a:noFill/>
        </p:spPr>
        <p:txBody>
          <a:bodyPr vert="horz" wrap="square" lIns="0" tIns="0" rIns="0" bIns="0" rtlCol="0">
            <a:noAutofit/>
          </a:bodyPr>
          <a:lstStyle/>
          <a:p>
            <a:r>
              <a:rPr lang="es-MX" sz="2000">
                <a:solidFill>
                  <a:srgbClr val="C9CCE0"/>
                </a:solidFill>
                <a:latin typeface="Calibri" panose="020F0502020204030204" pitchFamily="34" charset="0"/>
              </a:rPr>
              <a:t>Guía 24 · Chatbot o tutor del curso</a:t>
            </a:r>
            <a:endParaRPr lang="es-EC" sz="2000">
              <a:solidFill>
                <a:srgbClr val="C9CCE0"/>
              </a:solidFill>
              <a:latin typeface="Calibri" panose="020F0502020204030204" pitchFamily="34" charset="0"/>
            </a:endParaRPr>
          </a:p>
        </p:txBody>
      </p:sp>
      <p:sp>
        <p:nvSpPr>
          <p:cNvPr id="7" name="CuadroTexto 6">
            <a:extLst>
              <a:ext uri="{FF2B5EF4-FFF2-40B4-BE49-F238E27FC236}">
                <a16:creationId xmlns:a16="http://schemas.microsoft.com/office/drawing/2014/main" id="{9551FB03-5D45-475B-8017-7EB25F3D1036}"/>
              </a:ext>
            </a:extLst>
          </p:cNvPr>
          <p:cNvSpPr txBox="1"/>
          <p:nvPr/>
        </p:nvSpPr>
        <p:spPr>
          <a:xfrm>
            <a:off x="965200" y="5461000"/>
            <a:ext cx="10414000" cy="381000"/>
          </a:xfrm>
          <a:prstGeom prst="rect">
            <a:avLst/>
          </a:prstGeom>
          <a:noFill/>
        </p:spPr>
        <p:txBody>
          <a:bodyPr vert="horz" wrap="square" lIns="0" tIns="0" rIns="0" bIns="0" rtlCol="0">
            <a:noAutofit/>
          </a:bodyPr>
          <a:lstStyle/>
          <a:p>
            <a:r>
              <a:rPr lang="es-MX" i="1">
                <a:solidFill>
                  <a:srgbClr val="FFC629"/>
                </a:solidFill>
                <a:latin typeface="Calibri" panose="020F0502020204030204" pitchFamily="34" charset="0"/>
              </a:rPr>
              <a:t>Narración generada con voz de IA (ElevenLabs) y revisada por los autores</a:t>
            </a:r>
            <a:endParaRPr lang="es-EC" i="1">
              <a:solidFill>
                <a:srgbClr val="FFC629"/>
              </a:solidFill>
              <a:latin typeface="Calibri" panose="020F0502020204030204" pitchFamily="34" charset="0"/>
            </a:endParaRPr>
          </a:p>
        </p:txBody>
      </p:sp>
      <p:sp>
        <p:nvSpPr>
          <p:cNvPr id="8" name="CuadroTexto 7">
            <a:extLst>
              <a:ext uri="{FF2B5EF4-FFF2-40B4-BE49-F238E27FC236}">
                <a16:creationId xmlns:a16="http://schemas.microsoft.com/office/drawing/2014/main" id="{5160A72D-2AFB-4D1C-B932-873857B5A5C9}"/>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C9CCE0"/>
                </a:solidFill>
                <a:latin typeface="Calibri" panose="020F0502020204030204" pitchFamily="34" charset="0"/>
              </a:rPr>
              <a:t>Vibe Coding CEDIA 2026 · Universidad UTE · UTPL</a:t>
            </a:r>
            <a:endParaRPr lang="es-EC" sz="1400">
              <a:solidFill>
                <a:srgbClr val="C9CCE0"/>
              </a:solidFill>
              <a:latin typeface="Calibri" panose="020F0502020204030204" pitchFamily="34" charset="0"/>
            </a:endParaRPr>
          </a:p>
        </p:txBody>
      </p:sp>
      <p:sp>
        <p:nvSpPr>
          <p:cNvPr id="9" name="CuadroTexto 8">
            <a:extLst>
              <a:ext uri="{FF2B5EF4-FFF2-40B4-BE49-F238E27FC236}">
                <a16:creationId xmlns:a16="http://schemas.microsoft.com/office/drawing/2014/main" id="{39443730-3121-4E5E-B3B2-75E7309744BD}"/>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C9CCE0"/>
                </a:solidFill>
                <a:latin typeface="Calibri" panose="020F0502020204030204" pitchFamily="34" charset="0"/>
              </a:rPr>
              <a:t>1 / 10</a:t>
            </a:r>
          </a:p>
        </p:txBody>
      </p:sp>
    </p:spTree>
    <p:extLst>
      <p:ext uri="{BB962C8B-B14F-4D97-AF65-F5344CB8AC3E}">
        <p14:creationId xmlns:p14="http://schemas.microsoft.com/office/powerpoint/2010/main" val="3712148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34C0C1B-C794-4E2B-9FCF-5138C3737936}"/>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EL PROBLEMA</a:t>
            </a:r>
          </a:p>
        </p:txBody>
      </p:sp>
      <p:sp>
        <p:nvSpPr>
          <p:cNvPr id="3" name="CuadroTexto 2">
            <a:extLst>
              <a:ext uri="{FF2B5EF4-FFF2-40B4-BE49-F238E27FC236}">
                <a16:creationId xmlns:a16="http://schemas.microsoft.com/office/drawing/2014/main" id="{F1BD407A-CFDC-44A3-BE9C-9DD798F49D75}"/>
              </a:ext>
            </a:extLst>
          </p:cNvPr>
          <p:cNvSpPr txBox="1"/>
          <p:nvPr/>
        </p:nvSpPr>
        <p:spPr>
          <a:xfrm>
            <a:off x="609600" y="736600"/>
            <a:ext cx="10922000" cy="369332"/>
          </a:xfrm>
          <a:prstGeom prst="rect">
            <a:avLst/>
          </a:prstGeom>
          <a:noFill/>
        </p:spPr>
        <p:txBody>
          <a:bodyPr vert="horz" wrap="square" lIns="0" tIns="0" rIns="0" bIns="0" rtlCol="0">
            <a:noAutofit/>
          </a:bodyPr>
          <a:lstStyle/>
          <a:p>
            <a:r>
              <a:rPr lang="es-MX" sz="3600" b="1">
                <a:solidFill>
                  <a:srgbClr val="1A1A2E"/>
                </a:solidFill>
                <a:latin typeface="Georgia" panose="02040502050405020303" pitchFamily="18" charset="0"/>
              </a:rPr>
              <a:t>Practicar solo, sin respaldo verificable</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FFBD21AF-5617-48B6-B15B-C3FCFB70D1FC}"/>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CuadroTexto 4">
            <a:extLst>
              <a:ext uri="{FF2B5EF4-FFF2-40B4-BE49-F238E27FC236}">
                <a16:creationId xmlns:a16="http://schemas.microsoft.com/office/drawing/2014/main" id="{9FDF8038-6EEE-4D02-942B-649EF6A20FA5}"/>
              </a:ext>
            </a:extLst>
          </p:cNvPr>
          <p:cNvSpPr txBox="1"/>
          <p:nvPr/>
        </p:nvSpPr>
        <p:spPr>
          <a:xfrm>
            <a:off x="609600" y="2159000"/>
            <a:ext cx="10922000" cy="369332"/>
          </a:xfrm>
          <a:prstGeom prst="rect">
            <a:avLst/>
          </a:prstGeom>
          <a:noFill/>
        </p:spPr>
        <p:txBody>
          <a:bodyPr vert="horz" wrap="square" lIns="0" tIns="0" rIns="0" bIns="0" rtlCol="0">
            <a:noAutofit/>
          </a:bodyPr>
          <a:lstStyle/>
          <a:p>
            <a:r>
              <a:rPr lang="es-MX" sz="3400">
                <a:solidFill>
                  <a:srgbClr val="1A1A2E"/>
                </a:solidFill>
                <a:latin typeface="Georgia" panose="02040502050405020303" pitchFamily="18" charset="0"/>
              </a:rPr>
              <a:t>Un chatbot general responde seguro, pero sin fuente.</a:t>
            </a:r>
            <a:endParaRPr lang="es-EC" sz="3400">
              <a:solidFill>
                <a:srgbClr val="1A1A2E"/>
              </a:solidFill>
              <a:latin typeface="Georgia" panose="02040502050405020303" pitchFamily="18" charset="0"/>
            </a:endParaRPr>
          </a:p>
        </p:txBody>
      </p:sp>
      <p:sp>
        <p:nvSpPr>
          <p:cNvPr id="6" name="Rectángulo: esquinas redondeadas 5">
            <a:extLst>
              <a:ext uri="{FF2B5EF4-FFF2-40B4-BE49-F238E27FC236}">
                <a16:creationId xmlns:a16="http://schemas.microsoft.com/office/drawing/2014/main" id="{B50A1150-8F07-4DD3-AC17-DCBAA2F619EA}"/>
              </a:ext>
            </a:extLst>
          </p:cNvPr>
          <p:cNvSpPr/>
          <p:nvPr/>
        </p:nvSpPr>
        <p:spPr>
          <a:xfrm>
            <a:off x="609600" y="4064000"/>
            <a:ext cx="10922000" cy="1270000"/>
          </a:xfrm>
          <a:prstGeom prst="roundRect">
            <a:avLst/>
          </a:prstGeom>
          <a:solidFill>
            <a:srgbClr val="F4F3FB"/>
          </a:solidFill>
          <a:ln w="15875">
            <a:solidFill>
              <a:srgbClr val="0D9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Rectángulo 6">
            <a:extLst>
              <a:ext uri="{FF2B5EF4-FFF2-40B4-BE49-F238E27FC236}">
                <a16:creationId xmlns:a16="http://schemas.microsoft.com/office/drawing/2014/main" id="{3B8A01B6-3DE8-48FE-8870-AB142A3BD70D}"/>
              </a:ext>
            </a:extLst>
          </p:cNvPr>
          <p:cNvSpPr/>
          <p:nvPr/>
        </p:nvSpPr>
        <p:spPr>
          <a:xfrm>
            <a:off x="609600" y="4064000"/>
            <a:ext cx="101600" cy="12700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CuadroTexto 7">
            <a:extLst>
              <a:ext uri="{FF2B5EF4-FFF2-40B4-BE49-F238E27FC236}">
                <a16:creationId xmlns:a16="http://schemas.microsoft.com/office/drawing/2014/main" id="{609D6AEC-7E1B-4E72-A253-174CB7255F6C}"/>
              </a:ext>
            </a:extLst>
          </p:cNvPr>
          <p:cNvSpPr txBox="1"/>
          <p:nvPr/>
        </p:nvSpPr>
        <p:spPr>
          <a:xfrm>
            <a:off x="1016000" y="4470400"/>
            <a:ext cx="10287000" cy="369332"/>
          </a:xfrm>
          <a:prstGeom prst="rect">
            <a:avLst/>
          </a:prstGeom>
          <a:noFill/>
        </p:spPr>
        <p:txBody>
          <a:bodyPr vert="horz" wrap="square" lIns="0" tIns="0" rIns="0" bIns="0" rtlCol="0">
            <a:noAutofit/>
          </a:bodyPr>
          <a:lstStyle/>
          <a:p>
            <a:r>
              <a:rPr lang="es-MX" sz="2600">
                <a:solidFill>
                  <a:srgbClr val="1A1A2E"/>
                </a:solidFill>
                <a:latin typeface="Calibri" panose="020F0502020204030204" pitchFamily="34" charset="0"/>
              </a:rPr>
              <a:t>Ejemplo: «¿Qué era el garum?». Respuesta sin cita ni fuente.</a:t>
            </a:r>
            <a:endParaRPr lang="es-EC" sz="2600">
              <a:solidFill>
                <a:srgbClr val="1A1A2E"/>
              </a:solidFill>
              <a:latin typeface="Calibri" panose="020F0502020204030204" pitchFamily="34" charset="0"/>
            </a:endParaRPr>
          </a:p>
        </p:txBody>
      </p:sp>
      <p:sp>
        <p:nvSpPr>
          <p:cNvPr id="9" name="CuadroTexto 8">
            <a:extLst>
              <a:ext uri="{FF2B5EF4-FFF2-40B4-BE49-F238E27FC236}">
                <a16:creationId xmlns:a16="http://schemas.microsoft.com/office/drawing/2014/main" id="{169F9175-2A7A-40AA-9AB9-182C3D98DB55}"/>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0" name="CuadroTexto 9">
            <a:extLst>
              <a:ext uri="{FF2B5EF4-FFF2-40B4-BE49-F238E27FC236}">
                <a16:creationId xmlns:a16="http://schemas.microsoft.com/office/drawing/2014/main" id="{03AEAA17-591D-4F06-80EF-C12B159EBC38}"/>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2 / 10</a:t>
            </a:r>
          </a:p>
        </p:txBody>
      </p:sp>
    </p:spTree>
    <p:extLst>
      <p:ext uri="{BB962C8B-B14F-4D97-AF65-F5344CB8AC3E}">
        <p14:creationId xmlns:p14="http://schemas.microsoft.com/office/powerpoint/2010/main" val="311636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323D88F-0C9E-4A91-B043-A27565551F51}"/>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LA HERRAMIENTA</a:t>
            </a:r>
          </a:p>
        </p:txBody>
      </p:sp>
      <p:sp>
        <p:nvSpPr>
          <p:cNvPr id="3" name="CuadroTexto 2">
            <a:extLst>
              <a:ext uri="{FF2B5EF4-FFF2-40B4-BE49-F238E27FC236}">
                <a16:creationId xmlns:a16="http://schemas.microsoft.com/office/drawing/2014/main" id="{10FB196F-2C4C-452E-A1BA-AA890C9A485A}"/>
              </a:ext>
            </a:extLst>
          </p:cNvPr>
          <p:cNvSpPr txBox="1"/>
          <p:nvPr/>
        </p:nvSpPr>
        <p:spPr>
          <a:xfrm>
            <a:off x="609600" y="736600"/>
            <a:ext cx="10922000" cy="369332"/>
          </a:xfrm>
          <a:prstGeom prst="rect">
            <a:avLst/>
          </a:prstGeom>
          <a:noFill/>
        </p:spPr>
        <p:txBody>
          <a:bodyPr vert="horz" wrap="square" lIns="0" tIns="0" rIns="0" bIns="0" rtlCol="0">
            <a:noAutofit/>
          </a:bodyPr>
          <a:lstStyle/>
          <a:p>
            <a:r>
              <a:rPr lang="es-MX" sz="3600" b="1">
                <a:solidFill>
                  <a:srgbClr val="1A1A2E"/>
                </a:solidFill>
                <a:latin typeface="Georgia" panose="02040502050405020303" pitchFamily="18" charset="0"/>
              </a:rPr>
              <a:t>El tutor de práctica del curso</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3F201DCD-522F-4CD8-874F-B45EC22E7CE7}"/>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A1207B8D-7FCF-48C7-8512-3C0D70F9BD1D}"/>
              </a:ext>
            </a:extLst>
          </p:cNvPr>
          <p:cNvSpPr/>
          <p:nvPr/>
        </p:nvSpPr>
        <p:spPr>
          <a:xfrm>
            <a:off x="6096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a:extLst>
              <a:ext uri="{FF2B5EF4-FFF2-40B4-BE49-F238E27FC236}">
                <a16:creationId xmlns:a16="http://schemas.microsoft.com/office/drawing/2014/main" id="{6DA56AA7-DDD4-4276-A3C2-24508B9808CC}"/>
              </a:ext>
            </a:extLst>
          </p:cNvPr>
          <p:cNvSpPr/>
          <p:nvPr/>
        </p:nvSpPr>
        <p:spPr>
          <a:xfrm>
            <a:off x="6096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D5BE1A1C-2322-4620-AE2B-2D0F09F9E88F}"/>
              </a:ext>
            </a:extLst>
          </p:cNvPr>
          <p:cNvSpPr txBox="1"/>
          <p:nvPr/>
        </p:nvSpPr>
        <p:spPr>
          <a:xfrm>
            <a:off x="9144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Quién</a:t>
            </a:r>
          </a:p>
        </p:txBody>
      </p:sp>
      <p:sp>
        <p:nvSpPr>
          <p:cNvPr id="8" name="CuadroTexto 7">
            <a:extLst>
              <a:ext uri="{FF2B5EF4-FFF2-40B4-BE49-F238E27FC236}">
                <a16:creationId xmlns:a16="http://schemas.microsoft.com/office/drawing/2014/main" id="{4C2AE9AA-4C4F-4811-AFFC-7F0F96243B3A}"/>
              </a:ext>
            </a:extLst>
          </p:cNvPr>
          <p:cNvSpPr txBox="1"/>
          <p:nvPr/>
        </p:nvSpPr>
        <p:spPr>
          <a:xfrm>
            <a:off x="914400" y="3327400"/>
            <a:ext cx="2794000" cy="369332"/>
          </a:xfrm>
          <a:prstGeom prst="rect">
            <a:avLst/>
          </a:prstGeom>
          <a:noFill/>
        </p:spPr>
        <p:txBody>
          <a:bodyPr vert="horz" wrap="square" lIns="0" tIns="0" rIns="0" bIns="0" rtlCol="0">
            <a:noAutofit/>
          </a:bodyPr>
          <a:lstStyle/>
          <a:p>
            <a:r>
              <a:rPr lang="es-EC" sz="2400">
                <a:solidFill>
                  <a:srgbClr val="1A1A2E"/>
                </a:solidFill>
                <a:latin typeface="Calibri" panose="020F0502020204030204" pitchFamily="34" charset="0"/>
              </a:rPr>
              <a:t>Estudiantes, en el navegador</a:t>
            </a:r>
          </a:p>
        </p:txBody>
      </p:sp>
      <p:sp>
        <p:nvSpPr>
          <p:cNvPr id="9" name="Rectángulo: esquinas redondeadas 8">
            <a:extLst>
              <a:ext uri="{FF2B5EF4-FFF2-40B4-BE49-F238E27FC236}">
                <a16:creationId xmlns:a16="http://schemas.microsoft.com/office/drawing/2014/main" id="{0E6AADD1-0642-4989-9C99-1D6F319BDB17}"/>
              </a:ext>
            </a:extLst>
          </p:cNvPr>
          <p:cNvSpPr/>
          <p:nvPr/>
        </p:nvSpPr>
        <p:spPr>
          <a:xfrm>
            <a:off x="43688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Rectángulo 9">
            <a:extLst>
              <a:ext uri="{FF2B5EF4-FFF2-40B4-BE49-F238E27FC236}">
                <a16:creationId xmlns:a16="http://schemas.microsoft.com/office/drawing/2014/main" id="{8836F6EB-31EF-48DA-AB0D-5AC2065D06BC}"/>
              </a:ext>
            </a:extLst>
          </p:cNvPr>
          <p:cNvSpPr/>
          <p:nvPr/>
        </p:nvSpPr>
        <p:spPr>
          <a:xfrm>
            <a:off x="4368800" y="2159000"/>
            <a:ext cx="3403600" cy="1016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CuadroTexto 10">
            <a:extLst>
              <a:ext uri="{FF2B5EF4-FFF2-40B4-BE49-F238E27FC236}">
                <a16:creationId xmlns:a16="http://schemas.microsoft.com/office/drawing/2014/main" id="{D1A0571D-4B0D-42C0-92ED-5C54CE39B12C}"/>
              </a:ext>
            </a:extLst>
          </p:cNvPr>
          <p:cNvSpPr txBox="1"/>
          <p:nvPr/>
        </p:nvSpPr>
        <p:spPr>
          <a:xfrm>
            <a:off x="46736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Recibe</a:t>
            </a:r>
          </a:p>
        </p:txBody>
      </p:sp>
      <p:sp>
        <p:nvSpPr>
          <p:cNvPr id="12" name="CuadroTexto 11">
            <a:extLst>
              <a:ext uri="{FF2B5EF4-FFF2-40B4-BE49-F238E27FC236}">
                <a16:creationId xmlns:a16="http://schemas.microsoft.com/office/drawing/2014/main" id="{A46A854C-B652-47D5-A43D-C3DBF8E851C7}"/>
              </a:ext>
            </a:extLst>
          </p:cNvPr>
          <p:cNvSpPr txBox="1"/>
          <p:nvPr/>
        </p:nvSpPr>
        <p:spPr>
          <a:xfrm>
            <a:off x="4673600" y="3327400"/>
            <a:ext cx="2794000" cy="369332"/>
          </a:xfrm>
          <a:prstGeom prst="rect">
            <a:avLst/>
          </a:prstGeom>
          <a:noFill/>
        </p:spPr>
        <p:txBody>
          <a:bodyPr vert="horz" wrap="square" lIns="0" tIns="0" rIns="0" bIns="0" rtlCol="0">
            <a:noAutofit/>
          </a:bodyPr>
          <a:lstStyle/>
          <a:p>
            <a:r>
              <a:rPr lang="es-MX" sz="2400">
                <a:solidFill>
                  <a:srgbClr val="1A1A2E"/>
                </a:solidFill>
                <a:latin typeface="Calibri" panose="020F0502020204030204" pitchFamily="34" charset="0"/>
              </a:rPr>
              <a:t>Una pregunta o una respuesta</a:t>
            </a:r>
            <a:endParaRPr lang="es-EC" sz="2400">
              <a:solidFill>
                <a:srgbClr val="1A1A2E"/>
              </a:solidFill>
              <a:latin typeface="Calibri" panose="020F0502020204030204" pitchFamily="34" charset="0"/>
            </a:endParaRPr>
          </a:p>
        </p:txBody>
      </p:sp>
      <p:sp>
        <p:nvSpPr>
          <p:cNvPr id="13" name="Rectángulo: esquinas redondeadas 12">
            <a:extLst>
              <a:ext uri="{FF2B5EF4-FFF2-40B4-BE49-F238E27FC236}">
                <a16:creationId xmlns:a16="http://schemas.microsoft.com/office/drawing/2014/main" id="{86634293-D651-4AE5-BDC4-202A1A8AEA15}"/>
              </a:ext>
            </a:extLst>
          </p:cNvPr>
          <p:cNvSpPr/>
          <p:nvPr/>
        </p:nvSpPr>
        <p:spPr>
          <a:xfrm>
            <a:off x="81280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Rectángulo 13">
            <a:extLst>
              <a:ext uri="{FF2B5EF4-FFF2-40B4-BE49-F238E27FC236}">
                <a16:creationId xmlns:a16="http://schemas.microsoft.com/office/drawing/2014/main" id="{B397904C-7693-4631-809B-A1A2D17A86ED}"/>
              </a:ext>
            </a:extLst>
          </p:cNvPr>
          <p:cNvSpPr/>
          <p:nvPr/>
        </p:nvSpPr>
        <p:spPr>
          <a:xfrm>
            <a:off x="81280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CuadroTexto 14">
            <a:extLst>
              <a:ext uri="{FF2B5EF4-FFF2-40B4-BE49-F238E27FC236}">
                <a16:creationId xmlns:a16="http://schemas.microsoft.com/office/drawing/2014/main" id="{A210301A-1F9A-444E-B374-EA5BE3FF6C83}"/>
              </a:ext>
            </a:extLst>
          </p:cNvPr>
          <p:cNvSpPr txBox="1"/>
          <p:nvPr/>
        </p:nvSpPr>
        <p:spPr>
          <a:xfrm>
            <a:off x="84328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Entrega</a:t>
            </a:r>
          </a:p>
        </p:txBody>
      </p:sp>
      <p:sp>
        <p:nvSpPr>
          <p:cNvPr id="16" name="CuadroTexto 15">
            <a:extLst>
              <a:ext uri="{FF2B5EF4-FFF2-40B4-BE49-F238E27FC236}">
                <a16:creationId xmlns:a16="http://schemas.microsoft.com/office/drawing/2014/main" id="{30B46B1B-98B1-4535-B126-2F89E09767F4}"/>
              </a:ext>
            </a:extLst>
          </p:cNvPr>
          <p:cNvSpPr txBox="1"/>
          <p:nvPr/>
        </p:nvSpPr>
        <p:spPr>
          <a:xfrm>
            <a:off x="8432800" y="3327400"/>
            <a:ext cx="2794000" cy="369332"/>
          </a:xfrm>
          <a:prstGeom prst="rect">
            <a:avLst/>
          </a:prstGeom>
          <a:noFill/>
        </p:spPr>
        <p:txBody>
          <a:bodyPr vert="horz" wrap="square" lIns="0" tIns="0" rIns="0" bIns="0" rtlCol="0">
            <a:noAutofit/>
          </a:bodyPr>
          <a:lstStyle/>
          <a:p>
            <a:r>
              <a:rPr lang="es-EC" sz="2400">
                <a:solidFill>
                  <a:srgbClr val="1A1A2E"/>
                </a:solidFill>
                <a:latin typeface="Calibri" panose="020F0502020204030204" pitchFamily="34" charset="0"/>
              </a:rPr>
              <a:t>Explicación, cita y pregunta</a:t>
            </a:r>
          </a:p>
        </p:txBody>
      </p:sp>
      <p:sp>
        <p:nvSpPr>
          <p:cNvPr id="17" name="CuadroTexto 16">
            <a:extLst>
              <a:ext uri="{FF2B5EF4-FFF2-40B4-BE49-F238E27FC236}">
                <a16:creationId xmlns:a16="http://schemas.microsoft.com/office/drawing/2014/main" id="{12B37AE7-9520-438C-B6F4-76926D4C5D4F}"/>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8" name="CuadroTexto 17">
            <a:extLst>
              <a:ext uri="{FF2B5EF4-FFF2-40B4-BE49-F238E27FC236}">
                <a16:creationId xmlns:a16="http://schemas.microsoft.com/office/drawing/2014/main" id="{DB1C8698-A22B-4E0A-8FBF-B57C22218E49}"/>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3 / 10</a:t>
            </a:r>
          </a:p>
        </p:txBody>
      </p:sp>
    </p:spTree>
    <p:extLst>
      <p:ext uri="{BB962C8B-B14F-4D97-AF65-F5344CB8AC3E}">
        <p14:creationId xmlns:p14="http://schemas.microsoft.com/office/powerpoint/2010/main" val="257850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3ADDC08-D4D7-4942-BD84-E3A44DF843A0}"/>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CÓMO FUNCIONA</a:t>
            </a:r>
          </a:p>
        </p:txBody>
      </p:sp>
      <p:sp>
        <p:nvSpPr>
          <p:cNvPr id="3" name="CuadroTexto 2">
            <a:extLst>
              <a:ext uri="{FF2B5EF4-FFF2-40B4-BE49-F238E27FC236}">
                <a16:creationId xmlns:a16="http://schemas.microsoft.com/office/drawing/2014/main" id="{D2A822D3-521D-40BA-A7E5-50FB2EC2070A}"/>
              </a:ext>
            </a:extLst>
          </p:cNvPr>
          <p:cNvSpPr txBox="1"/>
          <p:nvPr/>
        </p:nvSpPr>
        <p:spPr>
          <a:xfrm>
            <a:off x="609600" y="736600"/>
            <a:ext cx="10922000" cy="369332"/>
          </a:xfrm>
          <a:prstGeom prst="rect">
            <a:avLst/>
          </a:prstGeom>
          <a:noFill/>
        </p:spPr>
        <p:txBody>
          <a:bodyPr vert="horz" wrap="square" lIns="0" tIns="0" rIns="0" bIns="0" rtlCol="0">
            <a:noAutofit/>
          </a:bodyPr>
          <a:lstStyle/>
          <a:p>
            <a:r>
              <a:rPr lang="es-MX" sz="3600" b="1">
                <a:solidFill>
                  <a:srgbClr val="1A1A2E"/>
                </a:solidFill>
                <a:latin typeface="Georgia" panose="02040502050405020303" pitchFamily="18" charset="0"/>
              </a:rPr>
              <a:t>Cuatro pasos, una decisión humana</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2C2CB36E-2781-46DA-9039-61D2368F3F89}"/>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BCE872EE-B875-4AA1-A2F0-4C6DF2D61F44}"/>
              </a:ext>
            </a:extLst>
          </p:cNvPr>
          <p:cNvSpPr/>
          <p:nvPr/>
        </p:nvSpPr>
        <p:spPr>
          <a:xfrm>
            <a:off x="609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Elipse 5">
            <a:extLst>
              <a:ext uri="{FF2B5EF4-FFF2-40B4-BE49-F238E27FC236}">
                <a16:creationId xmlns:a16="http://schemas.microsoft.com/office/drawing/2014/main" id="{7AB45A48-D951-4AE1-BD7F-822BCC90A865}"/>
              </a:ext>
            </a:extLst>
          </p:cNvPr>
          <p:cNvSpPr/>
          <p:nvPr/>
        </p:nvSpPr>
        <p:spPr>
          <a:xfrm>
            <a:off x="863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1</a:t>
            </a:r>
          </a:p>
        </p:txBody>
      </p:sp>
      <p:sp>
        <p:nvSpPr>
          <p:cNvPr id="7" name="CuadroTexto 6">
            <a:extLst>
              <a:ext uri="{FF2B5EF4-FFF2-40B4-BE49-F238E27FC236}">
                <a16:creationId xmlns:a16="http://schemas.microsoft.com/office/drawing/2014/main" id="{4F7D515F-525E-41C0-8109-EAE76E6EF345}"/>
              </a:ext>
            </a:extLst>
          </p:cNvPr>
          <p:cNvSpPr txBox="1"/>
          <p:nvPr/>
        </p:nvSpPr>
        <p:spPr>
          <a:xfrm>
            <a:off x="863600" y="3251200"/>
            <a:ext cx="2082800" cy="369332"/>
          </a:xfrm>
          <a:prstGeom prst="rect">
            <a:avLst/>
          </a:prstGeom>
          <a:noFill/>
        </p:spPr>
        <p:txBody>
          <a:bodyPr vert="horz" wrap="square" lIns="0" tIns="0" rIns="0" bIns="0" rtlCol="0">
            <a:noAutofit/>
          </a:bodyPr>
          <a:lstStyle/>
          <a:p>
            <a:r>
              <a:rPr lang="es-MX" sz="2200" b="1">
                <a:solidFill>
                  <a:srgbClr val="1A1A2E"/>
                </a:solidFill>
                <a:latin typeface="Calibri" panose="020F0502020204030204" pitchFamily="34" charset="0"/>
              </a:rPr>
              <a:t>El docente escribe P1–P5</a:t>
            </a:r>
            <a:endParaRPr lang="es-EC" sz="2200" b="1">
              <a:solidFill>
                <a:srgbClr val="1A1A2E"/>
              </a:solidFill>
              <a:latin typeface="Calibri" panose="020F0502020204030204" pitchFamily="34" charset="0"/>
            </a:endParaRPr>
          </a:p>
        </p:txBody>
      </p:sp>
      <p:sp>
        <p:nvSpPr>
          <p:cNvPr id="8" name="Rectángulo: esquinas redondeadas 7">
            <a:extLst>
              <a:ext uri="{FF2B5EF4-FFF2-40B4-BE49-F238E27FC236}">
                <a16:creationId xmlns:a16="http://schemas.microsoft.com/office/drawing/2014/main" id="{DBA57363-2743-4A5A-B8FD-CF70067FF98E}"/>
              </a:ext>
            </a:extLst>
          </p:cNvPr>
          <p:cNvSpPr/>
          <p:nvPr/>
        </p:nvSpPr>
        <p:spPr>
          <a:xfrm>
            <a:off x="3403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Elipse 8">
            <a:extLst>
              <a:ext uri="{FF2B5EF4-FFF2-40B4-BE49-F238E27FC236}">
                <a16:creationId xmlns:a16="http://schemas.microsoft.com/office/drawing/2014/main" id="{53AA0F72-BFC6-4F34-AEA9-A83A76E0D374}"/>
              </a:ext>
            </a:extLst>
          </p:cNvPr>
          <p:cNvSpPr/>
          <p:nvPr/>
        </p:nvSpPr>
        <p:spPr>
          <a:xfrm>
            <a:off x="3657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2</a:t>
            </a:r>
          </a:p>
        </p:txBody>
      </p:sp>
      <p:sp>
        <p:nvSpPr>
          <p:cNvPr id="10" name="CuadroTexto 9">
            <a:extLst>
              <a:ext uri="{FF2B5EF4-FFF2-40B4-BE49-F238E27FC236}">
                <a16:creationId xmlns:a16="http://schemas.microsoft.com/office/drawing/2014/main" id="{23080082-503D-4DDC-A728-2F53E4BB5BAA}"/>
              </a:ext>
            </a:extLst>
          </p:cNvPr>
          <p:cNvSpPr txBox="1"/>
          <p:nvPr/>
        </p:nvSpPr>
        <p:spPr>
          <a:xfrm>
            <a:off x="3657600" y="3251200"/>
            <a:ext cx="2082800" cy="369332"/>
          </a:xfrm>
          <a:prstGeom prst="rect">
            <a:avLst/>
          </a:prstGeom>
          <a:noFill/>
        </p:spPr>
        <p:txBody>
          <a:bodyPr vert="horz" wrap="square" lIns="0" tIns="0" rIns="0" bIns="0" rtlCol="0">
            <a:noAutofit/>
          </a:bodyPr>
          <a:lstStyle/>
          <a:p>
            <a:r>
              <a:rPr lang="es-EC" sz="2200" b="1">
                <a:solidFill>
                  <a:srgbClr val="1A1A2E"/>
                </a:solidFill>
                <a:latin typeface="Calibri" panose="020F0502020204030204" pitchFamily="34" charset="0"/>
              </a:rPr>
              <a:t>El estudiante pregunta</a:t>
            </a:r>
          </a:p>
        </p:txBody>
      </p:sp>
      <p:sp>
        <p:nvSpPr>
          <p:cNvPr id="11" name="Rectángulo: esquinas redondeadas 10">
            <a:extLst>
              <a:ext uri="{FF2B5EF4-FFF2-40B4-BE49-F238E27FC236}">
                <a16:creationId xmlns:a16="http://schemas.microsoft.com/office/drawing/2014/main" id="{59EE4CD2-3DAC-4625-9EC3-C2C8B3ECD501}"/>
              </a:ext>
            </a:extLst>
          </p:cNvPr>
          <p:cNvSpPr/>
          <p:nvPr/>
        </p:nvSpPr>
        <p:spPr>
          <a:xfrm>
            <a:off x="6197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Elipse 11">
            <a:extLst>
              <a:ext uri="{FF2B5EF4-FFF2-40B4-BE49-F238E27FC236}">
                <a16:creationId xmlns:a16="http://schemas.microsoft.com/office/drawing/2014/main" id="{80D44984-DEE8-4B4C-89DF-C90C05FF554A}"/>
              </a:ext>
            </a:extLst>
          </p:cNvPr>
          <p:cNvSpPr/>
          <p:nvPr/>
        </p:nvSpPr>
        <p:spPr>
          <a:xfrm>
            <a:off x="6451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3</a:t>
            </a:r>
          </a:p>
        </p:txBody>
      </p:sp>
      <p:sp>
        <p:nvSpPr>
          <p:cNvPr id="13" name="CuadroTexto 12">
            <a:extLst>
              <a:ext uri="{FF2B5EF4-FFF2-40B4-BE49-F238E27FC236}">
                <a16:creationId xmlns:a16="http://schemas.microsoft.com/office/drawing/2014/main" id="{1C35953F-520F-43BE-90B5-B93E352FA25D}"/>
              </a:ext>
            </a:extLst>
          </p:cNvPr>
          <p:cNvSpPr txBox="1"/>
          <p:nvPr/>
        </p:nvSpPr>
        <p:spPr>
          <a:xfrm>
            <a:off x="6451600" y="3251200"/>
            <a:ext cx="2082800" cy="369332"/>
          </a:xfrm>
          <a:prstGeom prst="rect">
            <a:avLst/>
          </a:prstGeom>
          <a:noFill/>
        </p:spPr>
        <p:txBody>
          <a:bodyPr vert="horz" wrap="square" lIns="0" tIns="0" rIns="0" bIns="0" rtlCol="0">
            <a:noAutofit/>
          </a:bodyPr>
          <a:lstStyle/>
          <a:p>
            <a:r>
              <a:rPr lang="es-MX" sz="2200" b="1">
                <a:solidFill>
                  <a:srgbClr val="1A1A2E"/>
                </a:solidFill>
                <a:latin typeface="Calibri" panose="020F0502020204030204" pitchFamily="34" charset="0"/>
              </a:rPr>
              <a:t>El motor busca y cita</a:t>
            </a:r>
            <a:endParaRPr lang="es-EC" sz="2200" b="1">
              <a:solidFill>
                <a:srgbClr val="1A1A2E"/>
              </a:solidFill>
              <a:latin typeface="Calibri" panose="020F0502020204030204" pitchFamily="34" charset="0"/>
            </a:endParaRPr>
          </a:p>
        </p:txBody>
      </p:sp>
      <p:sp>
        <p:nvSpPr>
          <p:cNvPr id="14" name="Rectángulo: esquinas redondeadas 13">
            <a:extLst>
              <a:ext uri="{FF2B5EF4-FFF2-40B4-BE49-F238E27FC236}">
                <a16:creationId xmlns:a16="http://schemas.microsoft.com/office/drawing/2014/main" id="{7ED1140B-C385-4BA7-9216-2A87F6C4E266}"/>
              </a:ext>
            </a:extLst>
          </p:cNvPr>
          <p:cNvSpPr/>
          <p:nvPr/>
        </p:nvSpPr>
        <p:spPr>
          <a:xfrm>
            <a:off x="8991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a:extLst>
              <a:ext uri="{FF2B5EF4-FFF2-40B4-BE49-F238E27FC236}">
                <a16:creationId xmlns:a16="http://schemas.microsoft.com/office/drawing/2014/main" id="{721B4DB9-72E5-4DBC-A72B-148A36984FD1}"/>
              </a:ext>
            </a:extLst>
          </p:cNvPr>
          <p:cNvSpPr/>
          <p:nvPr/>
        </p:nvSpPr>
        <p:spPr>
          <a:xfrm>
            <a:off x="9245600" y="2413000"/>
            <a:ext cx="609600" cy="609600"/>
          </a:xfrm>
          <a:prstGeom prst="ellipse">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4</a:t>
            </a:r>
          </a:p>
        </p:txBody>
      </p:sp>
      <p:sp>
        <p:nvSpPr>
          <p:cNvPr id="16" name="CuadroTexto 15">
            <a:extLst>
              <a:ext uri="{FF2B5EF4-FFF2-40B4-BE49-F238E27FC236}">
                <a16:creationId xmlns:a16="http://schemas.microsoft.com/office/drawing/2014/main" id="{A739E918-185E-4C75-93A2-472787E44FDA}"/>
              </a:ext>
            </a:extLst>
          </p:cNvPr>
          <p:cNvSpPr txBox="1"/>
          <p:nvPr/>
        </p:nvSpPr>
        <p:spPr>
          <a:xfrm>
            <a:off x="9245600" y="3251200"/>
            <a:ext cx="2082800" cy="369332"/>
          </a:xfrm>
          <a:prstGeom prst="rect">
            <a:avLst/>
          </a:prstGeom>
          <a:noFill/>
        </p:spPr>
        <p:txBody>
          <a:bodyPr vert="horz" wrap="square" lIns="0" tIns="0" rIns="0" bIns="0" rtlCol="0">
            <a:noAutofit/>
          </a:bodyPr>
          <a:lstStyle/>
          <a:p>
            <a:r>
              <a:rPr lang="es-EC" sz="2200" b="1">
                <a:solidFill>
                  <a:srgbClr val="1A1A2E"/>
                </a:solidFill>
                <a:latin typeface="Calibri" panose="020F0502020204030204" pitchFamily="34" charset="0"/>
              </a:rPr>
              <a:t>Responde, aclara o deriva</a:t>
            </a:r>
          </a:p>
        </p:txBody>
      </p:sp>
      <p:sp>
        <p:nvSpPr>
          <p:cNvPr id="17" name="Rectángulo: esquinas redondeadas 16">
            <a:extLst>
              <a:ext uri="{FF2B5EF4-FFF2-40B4-BE49-F238E27FC236}">
                <a16:creationId xmlns:a16="http://schemas.microsoft.com/office/drawing/2014/main" id="{F9922156-5B9F-4DC6-A729-D6ADA33DBC9C}"/>
              </a:ext>
            </a:extLst>
          </p:cNvPr>
          <p:cNvSpPr/>
          <p:nvPr/>
        </p:nvSpPr>
        <p:spPr>
          <a:xfrm>
            <a:off x="609600" y="5080000"/>
            <a:ext cx="10922000" cy="711200"/>
          </a:xfrm>
          <a:prstGeom prst="roundRect">
            <a:avLst/>
          </a:prstGeom>
          <a:solidFill>
            <a:srgbClr val="FFFFFF"/>
          </a:solidFill>
          <a:ln w="15875">
            <a:solidFill>
              <a:srgbClr val="0D9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CuadroTexto 17">
            <a:extLst>
              <a:ext uri="{FF2B5EF4-FFF2-40B4-BE49-F238E27FC236}">
                <a16:creationId xmlns:a16="http://schemas.microsoft.com/office/drawing/2014/main" id="{48907861-B685-477F-AD45-2A75DFDF34F7}"/>
              </a:ext>
            </a:extLst>
          </p:cNvPr>
          <p:cNvSpPr txBox="1"/>
          <p:nvPr/>
        </p:nvSpPr>
        <p:spPr>
          <a:xfrm>
            <a:off x="914400" y="5257800"/>
            <a:ext cx="10414000" cy="381000"/>
          </a:xfrm>
          <a:prstGeom prst="rect">
            <a:avLst/>
          </a:prstGeom>
          <a:noFill/>
        </p:spPr>
        <p:txBody>
          <a:bodyPr vert="horz" wrap="square" lIns="0" tIns="0" rIns="0" bIns="0" rtlCol="0">
            <a:noAutofit/>
          </a:bodyPr>
          <a:lstStyle/>
          <a:p>
            <a:r>
              <a:rPr lang="es-EC" sz="2200" b="1">
                <a:solidFill>
                  <a:srgbClr val="0D9488"/>
                </a:solidFill>
                <a:latin typeface="Calibri" panose="020F0502020204030204" pitchFamily="34" charset="0"/>
              </a:rPr>
              <a:t>Siempre decide el docente.</a:t>
            </a:r>
          </a:p>
        </p:txBody>
      </p:sp>
      <p:sp>
        <p:nvSpPr>
          <p:cNvPr id="19" name="CuadroTexto 18">
            <a:extLst>
              <a:ext uri="{FF2B5EF4-FFF2-40B4-BE49-F238E27FC236}">
                <a16:creationId xmlns:a16="http://schemas.microsoft.com/office/drawing/2014/main" id="{6EDDFE3F-43F2-474F-B91B-3B74C74EA443}"/>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20" name="CuadroTexto 19">
            <a:extLst>
              <a:ext uri="{FF2B5EF4-FFF2-40B4-BE49-F238E27FC236}">
                <a16:creationId xmlns:a16="http://schemas.microsoft.com/office/drawing/2014/main" id="{9D4FF85A-A167-40BE-9B63-5BB46F507C9C}"/>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4 / 10</a:t>
            </a:r>
          </a:p>
        </p:txBody>
      </p:sp>
    </p:spTree>
    <p:extLst>
      <p:ext uri="{BB962C8B-B14F-4D97-AF65-F5344CB8AC3E}">
        <p14:creationId xmlns:p14="http://schemas.microsoft.com/office/powerpoint/2010/main" val="298154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474122C-9B7B-4D6B-A294-A668E8238A35}"/>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EVIDENCIA</a:t>
            </a:r>
          </a:p>
        </p:txBody>
      </p:sp>
      <p:sp>
        <p:nvSpPr>
          <p:cNvPr id="3" name="CuadroTexto 2">
            <a:extLst>
              <a:ext uri="{FF2B5EF4-FFF2-40B4-BE49-F238E27FC236}">
                <a16:creationId xmlns:a16="http://schemas.microsoft.com/office/drawing/2014/main" id="{8E1CCEE5-7968-4E2F-90C1-665BCD163341}"/>
              </a:ext>
            </a:extLst>
          </p:cNvPr>
          <p:cNvSpPr txBox="1"/>
          <p:nvPr/>
        </p:nvSpPr>
        <p:spPr>
          <a:xfrm>
            <a:off x="609600" y="736600"/>
            <a:ext cx="10922000" cy="369332"/>
          </a:xfrm>
          <a:prstGeom prst="rect">
            <a:avLst/>
          </a:prstGeom>
          <a:noFill/>
        </p:spPr>
        <p:txBody>
          <a:bodyPr vert="horz" wrap="square" lIns="0" tIns="0" rIns="0" bIns="0" rtlCol="0">
            <a:noAutofit/>
          </a:bodyPr>
          <a:lstStyle/>
          <a:p>
            <a:r>
              <a:rPr lang="es-EC" sz="3600" b="1">
                <a:solidFill>
                  <a:srgbClr val="1A1A2E"/>
                </a:solidFill>
                <a:latin typeface="Georgia" panose="02040502050405020303" pitchFamily="18" charset="0"/>
              </a:rPr>
              <a:t>Lo que comprobamos</a:t>
            </a:r>
          </a:p>
        </p:txBody>
      </p:sp>
      <p:sp>
        <p:nvSpPr>
          <p:cNvPr id="4" name="Rectángulo 3">
            <a:extLst>
              <a:ext uri="{FF2B5EF4-FFF2-40B4-BE49-F238E27FC236}">
                <a16:creationId xmlns:a16="http://schemas.microsoft.com/office/drawing/2014/main" id="{0E5C96AA-8D81-4F52-A25C-64177499014B}"/>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62C345AE-EC3D-4674-9509-D90647E43825}"/>
              </a:ext>
            </a:extLst>
          </p:cNvPr>
          <p:cNvSpPr/>
          <p:nvPr/>
        </p:nvSpPr>
        <p:spPr>
          <a:xfrm>
            <a:off x="6096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CuadroTexto 5">
            <a:extLst>
              <a:ext uri="{FF2B5EF4-FFF2-40B4-BE49-F238E27FC236}">
                <a16:creationId xmlns:a16="http://schemas.microsoft.com/office/drawing/2014/main" id="{4D7DE879-D733-4534-8BD4-762DB3258543}"/>
              </a:ext>
            </a:extLst>
          </p:cNvPr>
          <p:cNvSpPr txBox="1"/>
          <p:nvPr/>
        </p:nvSpPr>
        <p:spPr>
          <a:xfrm>
            <a:off x="9144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22/22</a:t>
            </a:r>
          </a:p>
        </p:txBody>
      </p:sp>
      <p:sp>
        <p:nvSpPr>
          <p:cNvPr id="7" name="CuadroTexto 6">
            <a:extLst>
              <a:ext uri="{FF2B5EF4-FFF2-40B4-BE49-F238E27FC236}">
                <a16:creationId xmlns:a16="http://schemas.microsoft.com/office/drawing/2014/main" id="{1ECC4898-6BB2-4A84-B9A7-2A254EB5F7B3}"/>
              </a:ext>
            </a:extLst>
          </p:cNvPr>
          <p:cNvSpPr txBox="1"/>
          <p:nvPr/>
        </p:nvSpPr>
        <p:spPr>
          <a:xfrm>
            <a:off x="914400" y="3632200"/>
            <a:ext cx="2794000" cy="369332"/>
          </a:xfrm>
          <a:prstGeom prst="rect">
            <a:avLst/>
          </a:prstGeom>
          <a:noFill/>
        </p:spPr>
        <p:txBody>
          <a:bodyPr vert="horz" wrap="square" lIns="0" tIns="0" rIns="0" bIns="0" rtlCol="0">
            <a:noAutofit/>
          </a:bodyPr>
          <a:lstStyle/>
          <a:p>
            <a:r>
              <a:rPr lang="es-EC" sz="2200">
                <a:solidFill>
                  <a:srgbClr val="1A1A2E"/>
                </a:solidFill>
                <a:latin typeface="Calibri" panose="020F0502020204030204" pitchFamily="34" charset="0"/>
              </a:rPr>
              <a:t>casos automáticos OK</a:t>
            </a:r>
          </a:p>
        </p:txBody>
      </p:sp>
      <p:sp>
        <p:nvSpPr>
          <p:cNvPr id="8" name="Rectángulo: esquinas redondeadas 7">
            <a:extLst>
              <a:ext uri="{FF2B5EF4-FFF2-40B4-BE49-F238E27FC236}">
                <a16:creationId xmlns:a16="http://schemas.microsoft.com/office/drawing/2014/main" id="{9116D97A-4E86-401B-BE56-B03C46578757}"/>
              </a:ext>
            </a:extLst>
          </p:cNvPr>
          <p:cNvSpPr/>
          <p:nvPr/>
        </p:nvSpPr>
        <p:spPr>
          <a:xfrm>
            <a:off x="43688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CuadroTexto 8">
            <a:extLst>
              <a:ext uri="{FF2B5EF4-FFF2-40B4-BE49-F238E27FC236}">
                <a16:creationId xmlns:a16="http://schemas.microsoft.com/office/drawing/2014/main" id="{202F57C3-62B1-4628-AD3C-E01CC7255DA8}"/>
              </a:ext>
            </a:extLst>
          </p:cNvPr>
          <p:cNvSpPr txBox="1"/>
          <p:nvPr/>
        </p:nvSpPr>
        <p:spPr>
          <a:xfrm>
            <a:off x="46736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6/6</a:t>
            </a:r>
          </a:p>
        </p:txBody>
      </p:sp>
      <p:sp>
        <p:nvSpPr>
          <p:cNvPr id="10" name="CuadroTexto 9">
            <a:extLst>
              <a:ext uri="{FF2B5EF4-FFF2-40B4-BE49-F238E27FC236}">
                <a16:creationId xmlns:a16="http://schemas.microsoft.com/office/drawing/2014/main" id="{0D2B6391-2A63-4FDE-BB88-52577AA22619}"/>
              </a:ext>
            </a:extLst>
          </p:cNvPr>
          <p:cNvSpPr txBox="1"/>
          <p:nvPr/>
        </p:nvSpPr>
        <p:spPr>
          <a:xfrm>
            <a:off x="4673600" y="3632200"/>
            <a:ext cx="2794000" cy="369332"/>
          </a:xfrm>
          <a:prstGeom prst="rect">
            <a:avLst/>
          </a:prstGeom>
          <a:noFill/>
        </p:spPr>
        <p:txBody>
          <a:bodyPr vert="horz" wrap="square" lIns="0" tIns="0" rIns="0" bIns="0" rtlCol="0">
            <a:noAutofit/>
          </a:bodyPr>
          <a:lstStyle/>
          <a:p>
            <a:r>
              <a:rPr lang="es-EC" sz="2200">
                <a:solidFill>
                  <a:srgbClr val="1A1A2E"/>
                </a:solidFill>
                <a:latin typeface="Calibri" panose="020F0502020204030204" pitchFamily="34" charset="0"/>
              </a:rPr>
              <a:t>respondibles con su cita</a:t>
            </a:r>
          </a:p>
        </p:txBody>
      </p:sp>
      <p:sp>
        <p:nvSpPr>
          <p:cNvPr id="11" name="Rectángulo: esquinas redondeadas 10">
            <a:extLst>
              <a:ext uri="{FF2B5EF4-FFF2-40B4-BE49-F238E27FC236}">
                <a16:creationId xmlns:a16="http://schemas.microsoft.com/office/drawing/2014/main" id="{F06EF05A-1760-46DD-B4A4-00F19168561E}"/>
              </a:ext>
            </a:extLst>
          </p:cNvPr>
          <p:cNvSpPr/>
          <p:nvPr/>
        </p:nvSpPr>
        <p:spPr>
          <a:xfrm>
            <a:off x="81280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CuadroTexto 11">
            <a:extLst>
              <a:ext uri="{FF2B5EF4-FFF2-40B4-BE49-F238E27FC236}">
                <a16:creationId xmlns:a16="http://schemas.microsoft.com/office/drawing/2014/main" id="{51AED724-6E60-4DF4-9F7E-A7F15229C61F}"/>
              </a:ext>
            </a:extLst>
          </p:cNvPr>
          <p:cNvSpPr txBox="1"/>
          <p:nvPr/>
        </p:nvSpPr>
        <p:spPr>
          <a:xfrm>
            <a:off x="84328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4/4</a:t>
            </a:r>
          </a:p>
        </p:txBody>
      </p:sp>
      <p:sp>
        <p:nvSpPr>
          <p:cNvPr id="13" name="CuadroTexto 12">
            <a:extLst>
              <a:ext uri="{FF2B5EF4-FFF2-40B4-BE49-F238E27FC236}">
                <a16:creationId xmlns:a16="http://schemas.microsoft.com/office/drawing/2014/main" id="{26D8DED6-EBBD-4EEA-8127-C371489C7C84}"/>
              </a:ext>
            </a:extLst>
          </p:cNvPr>
          <p:cNvSpPr txBox="1"/>
          <p:nvPr/>
        </p:nvSpPr>
        <p:spPr>
          <a:xfrm>
            <a:off x="8432800" y="3632200"/>
            <a:ext cx="2794000" cy="369332"/>
          </a:xfrm>
          <a:prstGeom prst="rect">
            <a:avLst/>
          </a:prstGeom>
          <a:noFill/>
        </p:spPr>
        <p:txBody>
          <a:bodyPr vert="horz" wrap="square" lIns="0" tIns="0" rIns="0" bIns="0" rtlCol="0">
            <a:noAutofit/>
          </a:bodyPr>
          <a:lstStyle/>
          <a:p>
            <a:r>
              <a:rPr lang="es-MX" sz="2200">
                <a:solidFill>
                  <a:srgbClr val="1A1A2E"/>
                </a:solidFill>
                <a:latin typeface="Calibri" panose="020F0502020204030204" pitchFamily="34" charset="0"/>
              </a:rPr>
              <a:t>ambiguas y fuera de alcance</a:t>
            </a:r>
            <a:endParaRPr lang="es-EC" sz="2200">
              <a:solidFill>
                <a:srgbClr val="1A1A2E"/>
              </a:solidFill>
              <a:latin typeface="Calibri" panose="020F0502020204030204" pitchFamily="34" charset="0"/>
            </a:endParaRPr>
          </a:p>
        </p:txBody>
      </p:sp>
      <p:sp>
        <p:nvSpPr>
          <p:cNvPr id="14" name="CuadroTexto 13">
            <a:extLst>
              <a:ext uri="{FF2B5EF4-FFF2-40B4-BE49-F238E27FC236}">
                <a16:creationId xmlns:a16="http://schemas.microsoft.com/office/drawing/2014/main" id="{FA671994-91DF-4353-B034-C26143928F5F}"/>
              </a:ext>
            </a:extLst>
          </p:cNvPr>
          <p:cNvSpPr txBox="1"/>
          <p:nvPr/>
        </p:nvSpPr>
        <p:spPr>
          <a:xfrm>
            <a:off x="609600" y="5080000"/>
            <a:ext cx="10922000" cy="381000"/>
          </a:xfrm>
          <a:prstGeom prst="rect">
            <a:avLst/>
          </a:prstGeom>
          <a:noFill/>
        </p:spPr>
        <p:txBody>
          <a:bodyPr vert="horz" wrap="square" lIns="0" tIns="0" rIns="0" bIns="0" rtlCol="0">
            <a:noAutofit/>
          </a:bodyPr>
          <a:lstStyle/>
          <a:p>
            <a:r>
              <a:rPr lang="es-MX" sz="2000" b="1">
                <a:solidFill>
                  <a:srgbClr val="0D9488"/>
                </a:solidFill>
                <a:latin typeface="Calibri" panose="020F0502020204030204" pitchFamily="34" charset="0"/>
              </a:rPr>
              <a:t>Con tests/pruebas.html. Pendiente: piloto con estudiantes.</a:t>
            </a:r>
            <a:endParaRPr lang="es-EC" sz="2000" b="1">
              <a:solidFill>
                <a:srgbClr val="0D9488"/>
              </a:solidFill>
              <a:latin typeface="Calibri" panose="020F0502020204030204" pitchFamily="34" charset="0"/>
            </a:endParaRPr>
          </a:p>
        </p:txBody>
      </p:sp>
      <p:sp>
        <p:nvSpPr>
          <p:cNvPr id="15" name="CuadroTexto 14">
            <a:extLst>
              <a:ext uri="{FF2B5EF4-FFF2-40B4-BE49-F238E27FC236}">
                <a16:creationId xmlns:a16="http://schemas.microsoft.com/office/drawing/2014/main" id="{635E9162-F322-4AAB-9152-195744BA2BAF}"/>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6" name="CuadroTexto 15">
            <a:extLst>
              <a:ext uri="{FF2B5EF4-FFF2-40B4-BE49-F238E27FC236}">
                <a16:creationId xmlns:a16="http://schemas.microsoft.com/office/drawing/2014/main" id="{CAB81004-FD12-44D2-A85E-D23F6886E1D0}"/>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5 / 10</a:t>
            </a:r>
          </a:p>
        </p:txBody>
      </p:sp>
    </p:spTree>
    <p:extLst>
      <p:ext uri="{BB962C8B-B14F-4D97-AF65-F5344CB8AC3E}">
        <p14:creationId xmlns:p14="http://schemas.microsoft.com/office/powerpoint/2010/main" val="338233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2D76AA4-FADE-4B37-8DCE-6E95034FC828}"/>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LÍMITES Y USO RESPONSABLE</a:t>
            </a:r>
          </a:p>
        </p:txBody>
      </p:sp>
      <p:sp>
        <p:nvSpPr>
          <p:cNvPr id="3" name="CuadroTexto 2">
            <a:extLst>
              <a:ext uri="{FF2B5EF4-FFF2-40B4-BE49-F238E27FC236}">
                <a16:creationId xmlns:a16="http://schemas.microsoft.com/office/drawing/2014/main" id="{1BAA98EC-FE82-4651-810A-5874BB011C03}"/>
              </a:ext>
            </a:extLst>
          </p:cNvPr>
          <p:cNvSpPr txBox="1"/>
          <p:nvPr/>
        </p:nvSpPr>
        <p:spPr>
          <a:xfrm>
            <a:off x="609600" y="736600"/>
            <a:ext cx="10922000" cy="369332"/>
          </a:xfrm>
          <a:prstGeom prst="rect">
            <a:avLst/>
          </a:prstGeom>
          <a:noFill/>
        </p:spPr>
        <p:txBody>
          <a:bodyPr vert="horz" wrap="square" lIns="0" tIns="0" rIns="0" bIns="0" rtlCol="0">
            <a:noAutofit/>
          </a:bodyPr>
          <a:lstStyle/>
          <a:p>
            <a:r>
              <a:rPr lang="es-EC" sz="3600" b="1">
                <a:solidFill>
                  <a:srgbClr val="1A1A2E"/>
                </a:solidFill>
                <a:latin typeface="Georgia" panose="02040502050405020303" pitchFamily="18" charset="0"/>
              </a:rPr>
              <a:t>Lo que no hace</a:t>
            </a:r>
          </a:p>
        </p:txBody>
      </p:sp>
      <p:sp>
        <p:nvSpPr>
          <p:cNvPr id="4" name="Rectángulo 3">
            <a:extLst>
              <a:ext uri="{FF2B5EF4-FFF2-40B4-BE49-F238E27FC236}">
                <a16:creationId xmlns:a16="http://schemas.microsoft.com/office/drawing/2014/main" id="{4C0AB2EA-9113-4C07-9338-75FC030BFF5D}"/>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AA4C053A-FB93-4AF9-87A1-690DAB49EF69}"/>
              </a:ext>
            </a:extLst>
          </p:cNvPr>
          <p:cNvSpPr/>
          <p:nvPr/>
        </p:nvSpPr>
        <p:spPr>
          <a:xfrm>
            <a:off x="6096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a:extLst>
              <a:ext uri="{FF2B5EF4-FFF2-40B4-BE49-F238E27FC236}">
                <a16:creationId xmlns:a16="http://schemas.microsoft.com/office/drawing/2014/main" id="{4AD8900C-75B7-4AAB-B4BA-074A37D92D40}"/>
              </a:ext>
            </a:extLst>
          </p:cNvPr>
          <p:cNvSpPr/>
          <p:nvPr/>
        </p:nvSpPr>
        <p:spPr>
          <a:xfrm>
            <a:off x="6096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E7AE2906-83CA-493C-90A1-D9003AD29D7F}"/>
              </a:ext>
            </a:extLst>
          </p:cNvPr>
          <p:cNvSpPr txBox="1"/>
          <p:nvPr/>
        </p:nvSpPr>
        <p:spPr>
          <a:xfrm>
            <a:off x="9144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No reemplaza</a:t>
            </a:r>
          </a:p>
        </p:txBody>
      </p:sp>
      <p:sp>
        <p:nvSpPr>
          <p:cNvPr id="8" name="CuadroTexto 7">
            <a:extLst>
              <a:ext uri="{FF2B5EF4-FFF2-40B4-BE49-F238E27FC236}">
                <a16:creationId xmlns:a16="http://schemas.microsoft.com/office/drawing/2014/main" id="{71571092-25CB-4461-8431-3556A7C1E312}"/>
              </a:ext>
            </a:extLst>
          </p:cNvPr>
          <p:cNvSpPr txBox="1"/>
          <p:nvPr/>
        </p:nvSpPr>
        <p:spPr>
          <a:xfrm>
            <a:off x="914400" y="3327400"/>
            <a:ext cx="2794000" cy="369332"/>
          </a:xfrm>
          <a:prstGeom prst="rect">
            <a:avLst/>
          </a:prstGeom>
          <a:noFill/>
        </p:spPr>
        <p:txBody>
          <a:bodyPr vert="horz" wrap="square" lIns="0" tIns="0" rIns="0" bIns="0" rtlCol="0">
            <a:noAutofit/>
          </a:bodyPr>
          <a:lstStyle/>
          <a:p>
            <a:r>
              <a:rPr lang="es-MX" sz="2400">
                <a:solidFill>
                  <a:srgbClr val="1A1A2E"/>
                </a:solidFill>
                <a:latin typeface="Calibri" panose="020F0502020204030204" pitchFamily="34" charset="0"/>
              </a:rPr>
              <a:t>Ni al docente ni las tareas</a:t>
            </a:r>
            <a:endParaRPr lang="es-EC" sz="2400">
              <a:solidFill>
                <a:srgbClr val="1A1A2E"/>
              </a:solidFill>
              <a:latin typeface="Calibri" panose="020F0502020204030204" pitchFamily="34" charset="0"/>
            </a:endParaRPr>
          </a:p>
        </p:txBody>
      </p:sp>
      <p:sp>
        <p:nvSpPr>
          <p:cNvPr id="9" name="Rectángulo: esquinas redondeadas 8">
            <a:extLst>
              <a:ext uri="{FF2B5EF4-FFF2-40B4-BE49-F238E27FC236}">
                <a16:creationId xmlns:a16="http://schemas.microsoft.com/office/drawing/2014/main" id="{D8C34F43-D7BD-427D-BC9B-70F0094F912D}"/>
              </a:ext>
            </a:extLst>
          </p:cNvPr>
          <p:cNvSpPr/>
          <p:nvPr/>
        </p:nvSpPr>
        <p:spPr>
          <a:xfrm>
            <a:off x="43688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Rectángulo 9">
            <a:extLst>
              <a:ext uri="{FF2B5EF4-FFF2-40B4-BE49-F238E27FC236}">
                <a16:creationId xmlns:a16="http://schemas.microsoft.com/office/drawing/2014/main" id="{BA9E6279-D06C-4CB5-AD49-5586E6712024}"/>
              </a:ext>
            </a:extLst>
          </p:cNvPr>
          <p:cNvSpPr/>
          <p:nvPr/>
        </p:nvSpPr>
        <p:spPr>
          <a:xfrm>
            <a:off x="4368800" y="2159000"/>
            <a:ext cx="3403600" cy="1016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CuadroTexto 10">
            <a:extLst>
              <a:ext uri="{FF2B5EF4-FFF2-40B4-BE49-F238E27FC236}">
                <a16:creationId xmlns:a16="http://schemas.microsoft.com/office/drawing/2014/main" id="{64479F78-25C3-417F-AA12-0323176C358C}"/>
              </a:ext>
            </a:extLst>
          </p:cNvPr>
          <p:cNvSpPr txBox="1"/>
          <p:nvPr/>
        </p:nvSpPr>
        <p:spPr>
          <a:xfrm>
            <a:off x="46736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Sin datos</a:t>
            </a:r>
          </a:p>
        </p:txBody>
      </p:sp>
      <p:sp>
        <p:nvSpPr>
          <p:cNvPr id="12" name="CuadroTexto 11">
            <a:extLst>
              <a:ext uri="{FF2B5EF4-FFF2-40B4-BE49-F238E27FC236}">
                <a16:creationId xmlns:a16="http://schemas.microsoft.com/office/drawing/2014/main" id="{E6A31330-6D9D-40A1-B2F8-F92AFEDCFE53}"/>
              </a:ext>
            </a:extLst>
          </p:cNvPr>
          <p:cNvSpPr txBox="1"/>
          <p:nvPr/>
        </p:nvSpPr>
        <p:spPr>
          <a:xfrm>
            <a:off x="4673600" y="3327400"/>
            <a:ext cx="2794000" cy="369332"/>
          </a:xfrm>
          <a:prstGeom prst="rect">
            <a:avLst/>
          </a:prstGeom>
          <a:noFill/>
        </p:spPr>
        <p:txBody>
          <a:bodyPr vert="horz" wrap="square" lIns="0" tIns="0" rIns="0" bIns="0" rtlCol="0">
            <a:noAutofit/>
          </a:bodyPr>
          <a:lstStyle/>
          <a:p>
            <a:r>
              <a:rPr lang="es-MX" sz="2400">
                <a:solidFill>
                  <a:srgbClr val="1A1A2E"/>
                </a:solidFill>
                <a:latin typeface="Calibri" panose="020F0502020204030204" pitchFamily="34" charset="0"/>
              </a:rPr>
              <a:t>No pide ni guarda datos</a:t>
            </a:r>
            <a:endParaRPr lang="es-EC" sz="2400">
              <a:solidFill>
                <a:srgbClr val="1A1A2E"/>
              </a:solidFill>
              <a:latin typeface="Calibri" panose="020F0502020204030204" pitchFamily="34" charset="0"/>
            </a:endParaRPr>
          </a:p>
        </p:txBody>
      </p:sp>
      <p:sp>
        <p:nvSpPr>
          <p:cNvPr id="13" name="Rectángulo: esquinas redondeadas 12">
            <a:extLst>
              <a:ext uri="{FF2B5EF4-FFF2-40B4-BE49-F238E27FC236}">
                <a16:creationId xmlns:a16="http://schemas.microsoft.com/office/drawing/2014/main" id="{A38672C8-3B0C-4920-8B85-B16B55817546}"/>
              </a:ext>
            </a:extLst>
          </p:cNvPr>
          <p:cNvSpPr/>
          <p:nvPr/>
        </p:nvSpPr>
        <p:spPr>
          <a:xfrm>
            <a:off x="81280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Rectángulo 13">
            <a:extLst>
              <a:ext uri="{FF2B5EF4-FFF2-40B4-BE49-F238E27FC236}">
                <a16:creationId xmlns:a16="http://schemas.microsoft.com/office/drawing/2014/main" id="{F5668CFA-0554-4F0F-80DA-599D83A3CFA7}"/>
              </a:ext>
            </a:extLst>
          </p:cNvPr>
          <p:cNvSpPr/>
          <p:nvPr/>
        </p:nvSpPr>
        <p:spPr>
          <a:xfrm>
            <a:off x="81280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CuadroTexto 14">
            <a:extLst>
              <a:ext uri="{FF2B5EF4-FFF2-40B4-BE49-F238E27FC236}">
                <a16:creationId xmlns:a16="http://schemas.microsoft.com/office/drawing/2014/main" id="{28448694-05CF-4014-B43B-3B6144918ECA}"/>
              </a:ext>
            </a:extLst>
          </p:cNvPr>
          <p:cNvSpPr txBox="1"/>
          <p:nvPr/>
        </p:nvSpPr>
        <p:spPr>
          <a:xfrm>
            <a:off x="84328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Siguiente</a:t>
            </a:r>
          </a:p>
        </p:txBody>
      </p:sp>
      <p:sp>
        <p:nvSpPr>
          <p:cNvPr id="16" name="CuadroTexto 15">
            <a:extLst>
              <a:ext uri="{FF2B5EF4-FFF2-40B4-BE49-F238E27FC236}">
                <a16:creationId xmlns:a16="http://schemas.microsoft.com/office/drawing/2014/main" id="{C93BD810-1D53-4796-BA8F-8D4C0594ADB9}"/>
              </a:ext>
            </a:extLst>
          </p:cNvPr>
          <p:cNvSpPr txBox="1"/>
          <p:nvPr/>
        </p:nvSpPr>
        <p:spPr>
          <a:xfrm>
            <a:off x="8432800" y="3327400"/>
            <a:ext cx="2794000" cy="369332"/>
          </a:xfrm>
          <a:prstGeom prst="rect">
            <a:avLst/>
          </a:prstGeom>
          <a:noFill/>
        </p:spPr>
        <p:txBody>
          <a:bodyPr vert="horz" wrap="square" lIns="0" tIns="0" rIns="0" bIns="0" rtlCol="0">
            <a:noAutofit/>
          </a:bodyPr>
          <a:lstStyle/>
          <a:p>
            <a:r>
              <a:rPr lang="es-MX" sz="2400">
                <a:solidFill>
                  <a:srgbClr val="1A1A2E"/>
                </a:solidFill>
                <a:latin typeface="Calibri" panose="020F0502020204030204" pitchFamily="34" charset="0"/>
              </a:rPr>
              <a:t>Moodle y Claude vía servidor</a:t>
            </a:r>
            <a:endParaRPr lang="es-EC" sz="2400">
              <a:solidFill>
                <a:srgbClr val="1A1A2E"/>
              </a:solidFill>
              <a:latin typeface="Calibri" panose="020F0502020204030204" pitchFamily="34" charset="0"/>
            </a:endParaRPr>
          </a:p>
        </p:txBody>
      </p:sp>
      <p:sp>
        <p:nvSpPr>
          <p:cNvPr id="17" name="CuadroTexto 16">
            <a:extLst>
              <a:ext uri="{FF2B5EF4-FFF2-40B4-BE49-F238E27FC236}">
                <a16:creationId xmlns:a16="http://schemas.microsoft.com/office/drawing/2014/main" id="{94AA9EBF-1E2E-4E5D-B818-865BEF6F82C3}"/>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8" name="CuadroTexto 17">
            <a:extLst>
              <a:ext uri="{FF2B5EF4-FFF2-40B4-BE49-F238E27FC236}">
                <a16:creationId xmlns:a16="http://schemas.microsoft.com/office/drawing/2014/main" id="{C8E0F616-E5EB-4387-94BE-CF8CAA4211E9}"/>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6 / 10</a:t>
            </a:r>
          </a:p>
        </p:txBody>
      </p:sp>
    </p:spTree>
    <p:extLst>
      <p:ext uri="{BB962C8B-B14F-4D97-AF65-F5344CB8AC3E}">
        <p14:creationId xmlns:p14="http://schemas.microsoft.com/office/powerpoint/2010/main" val="3782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C47BE6E-0314-466A-8728-56F22208DC9B}"/>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DEMOSTRACIÓN · ENTRADA</a:t>
            </a:r>
          </a:p>
        </p:txBody>
      </p:sp>
      <p:pic>
        <p:nvPicPr>
          <p:cNvPr id="4" name="Imagen 3">
            <a:extLst>
              <a:ext uri="{FF2B5EF4-FFF2-40B4-BE49-F238E27FC236}">
                <a16:creationId xmlns:a16="http://schemas.microsoft.com/office/drawing/2014/main" id="{94E062DE-DBBB-4BF4-9B2A-1C5906525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2A9BC4D4-291B-4490-9B50-BB9109A5B6DC}"/>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s-MX" sz="2000" b="1">
                <a:solidFill>
                  <a:srgbClr val="1A1A2E"/>
                </a:solidFill>
                <a:latin typeface="Calibri" panose="020F0502020204030204" pitchFamily="34" charset="0"/>
              </a:rPr>
              <a:t>Inicio: evaluación inicial o tutor libre, en español o inglés.</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B79FE5F0-F618-4F41-AD77-8C77A9959F24}"/>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8C6B2479-FC02-414A-9CF4-752A70E1992A}"/>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7 / 10</a:t>
            </a:r>
          </a:p>
        </p:txBody>
      </p:sp>
    </p:spTree>
    <p:extLst>
      <p:ext uri="{BB962C8B-B14F-4D97-AF65-F5344CB8AC3E}">
        <p14:creationId xmlns:p14="http://schemas.microsoft.com/office/powerpoint/2010/main" val="87378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B98A91-269C-479C-8F55-87B20854D294}"/>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DEMOSTRACIÓN · RESULTADO</a:t>
            </a:r>
          </a:p>
        </p:txBody>
      </p:sp>
      <p:pic>
        <p:nvPicPr>
          <p:cNvPr id="4" name="Imagen 3">
            <a:extLst>
              <a:ext uri="{FF2B5EF4-FFF2-40B4-BE49-F238E27FC236}">
                <a16:creationId xmlns:a16="http://schemas.microsoft.com/office/drawing/2014/main" id="{9C95E223-4DD4-4706-BD3A-44ADECB68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A7557FF7-E13D-4EC4-88E6-C18BB08678F8}"/>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s-MX" sz="2000" b="1">
                <a:solidFill>
                  <a:srgbClr val="1A1A2E"/>
                </a:solidFill>
                <a:latin typeface="Calibri" panose="020F0502020204030204" pitchFamily="34" charset="0"/>
              </a:rPr>
              <a:t>Respuesta con cita (P2), pregunta de seguimiento y respaldo.</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CAFF1123-6A1C-429E-B96F-EE5BC1FEDE26}"/>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04A6AEFC-48CD-4696-B63C-C2D593A5A660}"/>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8 / 10</a:t>
            </a:r>
          </a:p>
        </p:txBody>
      </p:sp>
    </p:spTree>
    <p:extLst>
      <p:ext uri="{BB962C8B-B14F-4D97-AF65-F5344CB8AC3E}">
        <p14:creationId xmlns:p14="http://schemas.microsoft.com/office/powerpoint/2010/main" val="94314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99199EF-9A2A-47EF-AAD0-151756A3507C}"/>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DEMOSTRACIÓN · REVISIÓN</a:t>
            </a:r>
          </a:p>
        </p:txBody>
      </p:sp>
      <p:pic>
        <p:nvPicPr>
          <p:cNvPr id="4" name="Imagen 3">
            <a:extLst>
              <a:ext uri="{FF2B5EF4-FFF2-40B4-BE49-F238E27FC236}">
                <a16:creationId xmlns:a16="http://schemas.microsoft.com/office/drawing/2014/main" id="{BF4101BB-ED5E-4FC9-B838-8390E8E67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C8250A91-5F81-402B-910B-D97F02D2A3CF}"/>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s-MX" sz="2000" b="1">
                <a:solidFill>
                  <a:srgbClr val="1A1A2E"/>
                </a:solidFill>
                <a:latin typeface="Calibri" panose="020F0502020204030204" pitchFamily="34" charset="0"/>
              </a:rPr>
              <a:t>Pruebas de aceptación: 22 de 22 casos OK.</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3118BBD1-290E-454C-9908-A656F6840A5D}"/>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D374F791-DF9C-417E-BE0C-AB959AC0CB60}"/>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9 / 10</a:t>
            </a:r>
          </a:p>
        </p:txBody>
      </p:sp>
    </p:spTree>
    <p:extLst>
      <p:ext uri="{BB962C8B-B14F-4D97-AF65-F5344CB8AC3E}">
        <p14:creationId xmlns:p14="http://schemas.microsoft.com/office/powerpoint/2010/main" val="788801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1020"/>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37D6872-BFCD-4AC1-B5DF-CAB0A63FB546}"/>
              </a:ext>
            </a:extLst>
          </p:cNvPr>
          <p:cNvSpPr/>
          <p:nvPr/>
        </p:nvSpPr>
        <p:spPr>
          <a:xfrm>
            <a:off x="609600" y="1397000"/>
            <a:ext cx="101600" cy="1905000"/>
          </a:xfrm>
          <a:prstGeom prst="rect">
            <a:avLst/>
          </a:prstGeom>
          <a:solidFill>
            <a:srgbClr val="FFC629"/>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CuadroTexto 2">
            <a:extLst>
              <a:ext uri="{FF2B5EF4-FFF2-40B4-BE49-F238E27FC236}">
                <a16:creationId xmlns:a16="http://schemas.microsoft.com/office/drawing/2014/main" id="{EC9C8961-686E-43D3-BAE8-8040484EA99C}"/>
              </a:ext>
            </a:extLst>
          </p:cNvPr>
          <p:cNvSpPr txBox="1"/>
          <p:nvPr/>
        </p:nvSpPr>
        <p:spPr>
          <a:xfrm>
            <a:off x="965200" y="1320800"/>
            <a:ext cx="10414000" cy="369332"/>
          </a:xfrm>
          <a:prstGeom prst="rect">
            <a:avLst/>
          </a:prstGeom>
          <a:noFill/>
        </p:spPr>
        <p:txBody>
          <a:bodyPr vert="horz" wrap="square" lIns="0" tIns="0" rIns="0" bIns="0" rtlCol="0">
            <a:noAutofit/>
          </a:bodyPr>
          <a:lstStyle/>
          <a:p>
            <a:r>
              <a:rPr lang="es-MX" sz="4600" b="1">
                <a:solidFill>
                  <a:srgbClr val="FFFFFF"/>
                </a:solidFill>
                <a:latin typeface="Georgia" panose="02040502050405020303" pitchFamily="18" charset="0"/>
              </a:rPr>
              <a:t>Practicar con respaldo, a cualquier hora</a:t>
            </a:r>
            <a:endParaRPr lang="es-EC" sz="4600" b="1">
              <a:solidFill>
                <a:srgbClr val="FFFFFF"/>
              </a:solidFill>
              <a:latin typeface="Georgia" panose="02040502050405020303" pitchFamily="18" charset="0"/>
            </a:endParaRPr>
          </a:p>
        </p:txBody>
      </p:sp>
      <p:sp>
        <p:nvSpPr>
          <p:cNvPr id="4" name="CuadroTexto 3">
            <a:extLst>
              <a:ext uri="{FF2B5EF4-FFF2-40B4-BE49-F238E27FC236}">
                <a16:creationId xmlns:a16="http://schemas.microsoft.com/office/drawing/2014/main" id="{1BE2FD1F-8971-4A5C-ADF6-6871CF331A44}"/>
              </a:ext>
            </a:extLst>
          </p:cNvPr>
          <p:cNvSpPr txBox="1"/>
          <p:nvPr/>
        </p:nvSpPr>
        <p:spPr>
          <a:xfrm>
            <a:off x="965200" y="3175000"/>
            <a:ext cx="10414000" cy="369332"/>
          </a:xfrm>
          <a:prstGeom prst="rect">
            <a:avLst/>
          </a:prstGeom>
          <a:noFill/>
        </p:spPr>
        <p:txBody>
          <a:bodyPr vert="horz" wrap="square" lIns="0" tIns="0" rIns="0" bIns="0" rtlCol="0">
            <a:noAutofit/>
          </a:bodyPr>
          <a:lstStyle/>
          <a:p>
            <a:r>
              <a:rPr lang="es-EC" sz="2200" b="1">
                <a:solidFill>
                  <a:srgbClr val="FFC629"/>
                </a:solidFill>
                <a:latin typeface="Calibri" panose="020F0502020204030204" pitchFamily="34" charset="0"/>
              </a:rPr>
              <a:t>https://pabloroberto01.github.io/vibe-coding-proyecto-final/</a:t>
            </a:r>
          </a:p>
        </p:txBody>
      </p:sp>
      <p:sp>
        <p:nvSpPr>
          <p:cNvPr id="5" name="CuadroTexto 4">
            <a:extLst>
              <a:ext uri="{FF2B5EF4-FFF2-40B4-BE49-F238E27FC236}">
                <a16:creationId xmlns:a16="http://schemas.microsoft.com/office/drawing/2014/main" id="{6C3CCCE3-52F2-4F44-A785-274A4685A0F1}"/>
              </a:ext>
            </a:extLst>
          </p:cNvPr>
          <p:cNvSpPr txBox="1"/>
          <p:nvPr/>
        </p:nvSpPr>
        <p:spPr>
          <a:xfrm>
            <a:off x="965200" y="4191000"/>
            <a:ext cx="10414000" cy="369332"/>
          </a:xfrm>
          <a:prstGeom prst="rect">
            <a:avLst/>
          </a:prstGeom>
          <a:noFill/>
        </p:spPr>
        <p:txBody>
          <a:bodyPr vert="horz" wrap="square" lIns="0" tIns="0" rIns="0" bIns="0" rtlCol="0">
            <a:noAutofit/>
          </a:bodyPr>
          <a:lstStyle/>
          <a:p>
            <a:r>
              <a:rPr lang="es-EC" sz="2200">
                <a:solidFill>
                  <a:srgbClr val="FFFFFF"/>
                </a:solidFill>
                <a:latin typeface="Calibri" panose="020F0502020204030204" pitchFamily="34" charset="0"/>
              </a:rPr>
              <a:t>Pablo Cruz Molina · Universidad UTE</a:t>
            </a:r>
          </a:p>
          <a:p>
            <a:r>
              <a:rPr lang="es-EC" sz="2200">
                <a:solidFill>
                  <a:srgbClr val="FFFFFF"/>
                </a:solidFill>
                <a:latin typeface="Calibri" panose="020F0502020204030204" pitchFamily="34" charset="0"/>
              </a:rPr>
              <a:t>Cristhian Fernando Peñarreta Quezada · UTPL</a:t>
            </a:r>
          </a:p>
        </p:txBody>
      </p:sp>
      <p:sp>
        <p:nvSpPr>
          <p:cNvPr id="6" name="CuadroTexto 5">
            <a:extLst>
              <a:ext uri="{FF2B5EF4-FFF2-40B4-BE49-F238E27FC236}">
                <a16:creationId xmlns:a16="http://schemas.microsoft.com/office/drawing/2014/main" id="{ED6AAFD9-905D-44FC-A461-2D45F4F27595}"/>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C9CCE0"/>
                </a:solidFill>
                <a:latin typeface="Calibri" panose="020F0502020204030204" pitchFamily="34" charset="0"/>
              </a:rPr>
              <a:t>Vibe Coding CEDIA 2026 · Universidad UTE · UTPL</a:t>
            </a:r>
            <a:endParaRPr lang="es-EC" sz="1400">
              <a:solidFill>
                <a:srgbClr val="C9CCE0"/>
              </a:solidFill>
              <a:latin typeface="Calibri" panose="020F0502020204030204" pitchFamily="34" charset="0"/>
            </a:endParaRPr>
          </a:p>
        </p:txBody>
      </p:sp>
      <p:sp>
        <p:nvSpPr>
          <p:cNvPr id="7" name="CuadroTexto 6">
            <a:extLst>
              <a:ext uri="{FF2B5EF4-FFF2-40B4-BE49-F238E27FC236}">
                <a16:creationId xmlns:a16="http://schemas.microsoft.com/office/drawing/2014/main" id="{ABB40DED-0E67-4228-9594-0B75FCC1BFFF}"/>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C9CCE0"/>
                </a:solidFill>
                <a:latin typeface="Calibri" panose="020F0502020204030204" pitchFamily="34" charset="0"/>
              </a:rPr>
              <a:t>10 / 10</a:t>
            </a:r>
          </a:p>
        </p:txBody>
      </p:sp>
    </p:spTree>
    <p:extLst>
      <p:ext uri="{BB962C8B-B14F-4D97-AF65-F5344CB8AC3E}">
        <p14:creationId xmlns:p14="http://schemas.microsoft.com/office/powerpoint/2010/main" val="8446112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1225</Words>
  <Application>Microsoft Office PowerPoint</Application>
  <PresentationFormat>Personalizado</PresentationFormat>
  <Paragraphs>106</Paragraphs>
  <Slides>10</Slides>
  <Notes>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Calibri</vt:lpstr>
      <vt:lpstr>Calibri Light</vt:lpstr>
      <vt:lpstr>Georgia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Cruz</dc:creator>
  <cp:lastModifiedBy>Pablo Cruz</cp:lastModifiedBy>
  <cp:revision>1</cp:revision>
  <dcterms:created xsi:type="dcterms:W3CDTF">2026-10-10T00:40:04Z</dcterms:created>
  <dcterms:modified xsi:type="dcterms:W3CDTF">2026-10-10T00:40:04Z</dcterms:modified>
</cp:coreProperties>
</file>